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210 네모진 Bold" panose="020B0600000101010101" charset="-127"/>
      <p:regular r:id="rId15"/>
    </p:embeddedFont>
    <p:embeddedFont>
      <p:font typeface="Open Sauce Bold" panose="020B0600000101010101" charset="0"/>
      <p:regular r:id="rId16"/>
    </p:embeddedFont>
    <p:embeddedFont>
      <p:font typeface="Open Sauce" panose="020B0600000101010101" charset="0"/>
      <p:regular r:id="rId17"/>
    </p:embeddedFont>
    <p:embeddedFont>
      <p:font typeface="Open Sauce Light" panose="020B0600000101010101" charset="0"/>
      <p:regular r:id="rId18"/>
    </p:embeddedFont>
    <p:embeddedFont>
      <p:font typeface="210 네모진 Light" panose="020B0600000101010101" charset="-127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210 네모진" panose="020B0600000101010101" charset="-127"/>
      <p:regular r:id="rId24"/>
    </p:embeddedFont>
    <p:embeddedFont>
      <p:font typeface="Overpass Light" panose="020B0600000101010101" charset="0"/>
      <p:regular r:id="rId25"/>
    </p:embeddedFont>
    <p:embeddedFont>
      <p:font typeface="Open Sauce Semi-Bold" panose="020B0600000101010101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96" y="4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3759" cy="10287000"/>
          </a:xfrm>
          <a:custGeom>
            <a:avLst/>
            <a:gdLst/>
            <a:ahLst/>
            <a:cxnLst/>
            <a:rect l="l" t="t" r="r" b="b"/>
            <a:pathLst>
              <a:path w="18283759" h="10287000">
                <a:moveTo>
                  <a:pt x="0" y="0"/>
                </a:moveTo>
                <a:lnTo>
                  <a:pt x="18283759" y="0"/>
                </a:lnTo>
                <a:lnTo>
                  <a:pt x="1828375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79805"/>
            <a:ext cx="23407" cy="882037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1028700" y="9139590"/>
            <a:ext cx="7192957" cy="2222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AutoShape 4"/>
          <p:cNvSpPr/>
          <p:nvPr/>
        </p:nvSpPr>
        <p:spPr>
          <a:xfrm>
            <a:off x="6754094" y="9043104"/>
            <a:ext cx="459929" cy="215196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5" name="AutoShape 5"/>
          <p:cNvSpPr/>
          <p:nvPr/>
        </p:nvSpPr>
        <p:spPr>
          <a:xfrm>
            <a:off x="8993894" y="2014851"/>
            <a:ext cx="7842431" cy="3729525"/>
          </a:xfrm>
          <a:prstGeom prst="rect">
            <a:avLst/>
          </a:prstGeom>
          <a:solidFill>
            <a:srgbClr val="323232"/>
          </a:solidFill>
        </p:spPr>
      </p:sp>
      <p:sp>
        <p:nvSpPr>
          <p:cNvPr id="6" name="AutoShape 6"/>
          <p:cNvSpPr/>
          <p:nvPr/>
        </p:nvSpPr>
        <p:spPr>
          <a:xfrm>
            <a:off x="8993894" y="6603672"/>
            <a:ext cx="7842431" cy="2114690"/>
          </a:xfrm>
          <a:prstGeom prst="rect">
            <a:avLst/>
          </a:prstGeom>
          <a:solidFill>
            <a:srgbClr val="323232"/>
          </a:solidFill>
        </p:spPr>
      </p:sp>
      <p:grpSp>
        <p:nvGrpSpPr>
          <p:cNvPr id="7" name="Group 7"/>
          <p:cNvGrpSpPr/>
          <p:nvPr/>
        </p:nvGrpSpPr>
        <p:grpSpPr>
          <a:xfrm>
            <a:off x="9144000" y="1776151"/>
            <a:ext cx="7692324" cy="6518099"/>
            <a:chOff x="0" y="0"/>
            <a:chExt cx="10256432" cy="8690798"/>
          </a:xfrm>
        </p:grpSpPr>
        <p:sp>
          <p:nvSpPr>
            <p:cNvPr id="8" name="TextBox 8"/>
            <p:cNvSpPr txBox="1"/>
            <p:nvPr/>
          </p:nvSpPr>
          <p:spPr>
            <a:xfrm>
              <a:off x="0" y="5936844"/>
              <a:ext cx="10256432" cy="10202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55"/>
                </a:lnSpc>
              </a:pPr>
              <a:r>
                <a:rPr lang="en-US" sz="4811">
                  <a:solidFill>
                    <a:srgbClr val="FFFFFF"/>
                  </a:solidFill>
                  <a:ea typeface="210 네모진 Bold"/>
                </a:rPr>
                <a:t>단점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208171"/>
              <a:ext cx="10256432" cy="4826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45208" lvl="1" indent="-222604">
                <a:lnSpc>
                  <a:spcPts val="329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"/>
                </a:rPr>
                <a:t> API로 호출하기 때문에 json 으로 파싱하여 사용하여야 함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7295095"/>
              <a:ext cx="10256432" cy="428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746"/>
                </a:lnSpc>
                <a:spcBef>
                  <a:spcPct val="0"/>
                </a:spcBef>
              </a:pPr>
              <a:r>
                <a:rPr lang="en-US" sz="1962" spc="294">
                  <a:solidFill>
                    <a:srgbClr val="FFFFFF"/>
                  </a:solidFill>
                  <a:latin typeface="210 네모진 Light"/>
                </a:rPr>
                <a:t>DISADVANTAGES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0256432" cy="10202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55"/>
                </a:lnSpc>
              </a:pPr>
              <a:r>
                <a:rPr lang="en-US" sz="4811">
                  <a:solidFill>
                    <a:srgbClr val="FFFFFF"/>
                  </a:solidFill>
                  <a:ea typeface="210 네모진 Bold"/>
                </a:rPr>
                <a:t>장점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235741"/>
              <a:ext cx="10256432" cy="26416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45208" lvl="1" indent="-222604">
                <a:lnSpc>
                  <a:spcPts val="3299"/>
                </a:lnSpc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"/>
                </a:rPr>
                <a:t> 네이버의 AI 기술을 활용하여 주요 비즈니스 활용에 최적화</a:t>
              </a:r>
            </a:p>
            <a:p>
              <a:pPr marL="445208" lvl="1" indent="-222604">
                <a:lnSpc>
                  <a:spcPts val="3299"/>
                </a:lnSpc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"/>
                </a:rPr>
                <a:t> 문서 인식 효율을 높여서 빠르게 업무를 처리</a:t>
              </a:r>
            </a:p>
            <a:p>
              <a:pPr marL="445208" lvl="1" indent="-222604">
                <a:lnSpc>
                  <a:spcPts val="3299"/>
                </a:lnSpc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"/>
                </a:rPr>
                <a:t> 다양한 형태의 글자를 이해하기 위해 독자적인 기술 보유</a:t>
              </a:r>
            </a:p>
            <a:p>
              <a:pPr marL="423618" lvl="1" indent="-211809">
                <a:lnSpc>
                  <a:spcPts val="3139"/>
                </a:lnSpc>
                <a:buFont typeface="Arial"/>
                <a:buChar char="•"/>
              </a:pPr>
              <a:r>
                <a:rPr lang="en-US" sz="1962">
                  <a:solidFill>
                    <a:srgbClr val="FFFFFF"/>
                  </a:solidFill>
                  <a:latin typeface="210 네모진"/>
                </a:rPr>
                <a:t> </a:t>
              </a:r>
              <a:r>
                <a:rPr lang="en-US" sz="1962">
                  <a:solidFill>
                    <a:srgbClr val="FFFFFF"/>
                  </a:solidFill>
                  <a:ea typeface="210 네모진"/>
                </a:rPr>
                <a:t>템플릿을 만들고 roi를 지정한 뒤 필요한 글자만 빠르게 추출하는 기능</a:t>
              </a:r>
            </a:p>
            <a:p>
              <a:pPr marL="445208" lvl="1" indent="-222604">
                <a:lnSpc>
                  <a:spcPts val="329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"/>
                </a:rPr>
                <a:t> 글자의 위치정보가 담겨있어 활용도가 높다.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310626"/>
              <a:ext cx="10256432" cy="4508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886"/>
                </a:lnSpc>
                <a:spcBef>
                  <a:spcPct val="0"/>
                </a:spcBef>
              </a:pPr>
              <a:r>
                <a:rPr lang="en-US" sz="2062" spc="309">
                  <a:solidFill>
                    <a:srgbClr val="FFFFFF"/>
                  </a:solidFill>
                  <a:latin typeface="210 네모진 Light"/>
                </a:rPr>
                <a:t>ADVANTAGES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28700" y="3586616"/>
            <a:ext cx="7192957" cy="226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800"/>
              </a:lnSpc>
            </a:pPr>
            <a:r>
              <a:rPr lang="en-US" sz="8000">
                <a:solidFill>
                  <a:srgbClr val="FFFFFF"/>
                </a:solidFill>
                <a:latin typeface="210 네모진 Bold"/>
              </a:rPr>
              <a:t>Clova</a:t>
            </a:r>
          </a:p>
          <a:p>
            <a:pPr marL="0" lvl="0" indent="0">
              <a:lnSpc>
                <a:spcPts val="8800"/>
              </a:lnSpc>
            </a:pPr>
            <a:r>
              <a:rPr lang="en-US" sz="8000" u="none">
                <a:solidFill>
                  <a:srgbClr val="FFFFFF"/>
                </a:solidFill>
                <a:latin typeface="210 네모진 Bold"/>
              </a:rPr>
              <a:t>OCR 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028700" y="979805"/>
            <a:ext cx="1823188" cy="897255"/>
            <a:chOff x="0" y="0"/>
            <a:chExt cx="2430917" cy="119634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31209" cy="117605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528971" y="-38100"/>
              <a:ext cx="1901946" cy="1234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KDT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August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2023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339887" y="952500"/>
            <a:ext cx="2919413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880"/>
              </a:lnSpc>
            </a:pPr>
            <a:r>
              <a:rPr lang="en-US" sz="4200" spc="84">
                <a:solidFill>
                  <a:srgbClr val="FFFFFF"/>
                </a:solidFill>
                <a:latin typeface="Open Sauce Semi-Bold"/>
              </a:rPr>
              <a:t>//10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84171"/>
            <a:ext cx="3889718" cy="812540"/>
            <a:chOff x="0" y="0"/>
            <a:chExt cx="5186291" cy="1083386"/>
          </a:xfrm>
        </p:grpSpPr>
        <p:sp>
          <p:nvSpPr>
            <p:cNvPr id="3" name="AutoShape 3"/>
            <p:cNvSpPr/>
            <p:nvPr/>
          </p:nvSpPr>
          <p:spPr>
            <a:xfrm>
              <a:off x="0" y="17202"/>
              <a:ext cx="17947" cy="1066184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662670" y="-85725"/>
              <a:ext cx="4523621" cy="1032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538"/>
                </a:lnSpc>
              </a:pPr>
              <a:r>
                <a:rPr lang="en-US" sz="4670">
                  <a:solidFill>
                    <a:srgbClr val="FFFFFF"/>
                  </a:solidFill>
                  <a:latin typeface="210 네모진 Bold"/>
                </a:rPr>
                <a:t>Scripts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0066343" y="9139590"/>
            <a:ext cx="7192957" cy="2222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AutoShape 6"/>
          <p:cNvSpPr/>
          <p:nvPr/>
        </p:nvSpPr>
        <p:spPr>
          <a:xfrm>
            <a:off x="16799371" y="9043104"/>
            <a:ext cx="459929" cy="215196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7" name="Freeform 7"/>
          <p:cNvSpPr/>
          <p:nvPr/>
        </p:nvSpPr>
        <p:spPr>
          <a:xfrm>
            <a:off x="7766769" y="4795409"/>
            <a:ext cx="1377231" cy="696183"/>
          </a:xfrm>
          <a:custGeom>
            <a:avLst/>
            <a:gdLst/>
            <a:ahLst/>
            <a:cxnLst/>
            <a:rect l="l" t="t" r="r" b="b"/>
            <a:pathLst>
              <a:path w="1377231" h="696183">
                <a:moveTo>
                  <a:pt x="0" y="0"/>
                </a:moveTo>
                <a:lnTo>
                  <a:pt x="1377231" y="0"/>
                </a:lnTo>
                <a:lnTo>
                  <a:pt x="1377231" y="696182"/>
                </a:lnTo>
                <a:lnTo>
                  <a:pt x="0" y="6961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31922" y="1492540"/>
            <a:ext cx="6292021" cy="4356778"/>
          </a:xfrm>
          <a:custGeom>
            <a:avLst/>
            <a:gdLst/>
            <a:ahLst/>
            <a:cxnLst/>
            <a:rect l="l" t="t" r="r" b="b"/>
            <a:pathLst>
              <a:path w="6292021" h="4356778">
                <a:moveTo>
                  <a:pt x="0" y="0"/>
                </a:moveTo>
                <a:lnTo>
                  <a:pt x="6292021" y="0"/>
                </a:lnTo>
                <a:lnTo>
                  <a:pt x="6292021" y="4356778"/>
                </a:lnTo>
                <a:lnTo>
                  <a:pt x="0" y="43567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31922" y="5733873"/>
            <a:ext cx="5644535" cy="4324359"/>
          </a:xfrm>
          <a:custGeom>
            <a:avLst/>
            <a:gdLst/>
            <a:ahLst/>
            <a:cxnLst/>
            <a:rect l="l" t="t" r="r" b="b"/>
            <a:pathLst>
              <a:path w="5644535" h="4324359">
                <a:moveTo>
                  <a:pt x="0" y="0"/>
                </a:moveTo>
                <a:lnTo>
                  <a:pt x="5644535" y="0"/>
                </a:lnTo>
                <a:lnTo>
                  <a:pt x="5644535" y="4324359"/>
                </a:lnTo>
                <a:lnTo>
                  <a:pt x="0" y="43243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5368407" y="1492540"/>
            <a:ext cx="1890893" cy="5928205"/>
          </a:xfrm>
          <a:custGeom>
            <a:avLst/>
            <a:gdLst/>
            <a:ahLst/>
            <a:cxnLst/>
            <a:rect l="l" t="t" r="r" b="b"/>
            <a:pathLst>
              <a:path w="1890893" h="5928205">
                <a:moveTo>
                  <a:pt x="0" y="0"/>
                </a:moveTo>
                <a:lnTo>
                  <a:pt x="1890893" y="0"/>
                </a:lnTo>
                <a:lnTo>
                  <a:pt x="1890893" y="5928205"/>
                </a:lnTo>
                <a:lnTo>
                  <a:pt x="0" y="59282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9144000" y="1492540"/>
            <a:ext cx="5914704" cy="3320536"/>
          </a:xfrm>
          <a:custGeom>
            <a:avLst/>
            <a:gdLst/>
            <a:ahLst/>
            <a:cxnLst/>
            <a:rect l="l" t="t" r="r" b="b"/>
            <a:pathLst>
              <a:path w="5914704" h="3320536">
                <a:moveTo>
                  <a:pt x="0" y="0"/>
                </a:moveTo>
                <a:lnTo>
                  <a:pt x="5914704" y="0"/>
                </a:lnTo>
                <a:lnTo>
                  <a:pt x="5914704" y="3320536"/>
                </a:lnTo>
                <a:lnTo>
                  <a:pt x="0" y="33205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9144000" y="6376929"/>
            <a:ext cx="5761058" cy="1043815"/>
          </a:xfrm>
          <a:custGeom>
            <a:avLst/>
            <a:gdLst/>
            <a:ahLst/>
            <a:cxnLst/>
            <a:rect l="l" t="t" r="r" b="b"/>
            <a:pathLst>
              <a:path w="5761058" h="1043815">
                <a:moveTo>
                  <a:pt x="0" y="0"/>
                </a:moveTo>
                <a:lnTo>
                  <a:pt x="5761058" y="0"/>
                </a:lnTo>
                <a:lnTo>
                  <a:pt x="5761058" y="1043816"/>
                </a:lnTo>
                <a:lnTo>
                  <a:pt x="0" y="10438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4339887" y="306705"/>
            <a:ext cx="2919413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880"/>
              </a:lnSpc>
            </a:pPr>
            <a:r>
              <a:rPr lang="en-US" sz="4200" spc="84">
                <a:solidFill>
                  <a:srgbClr val="FFFFFF"/>
                </a:solidFill>
                <a:latin typeface="210 네모진 Bold"/>
              </a:rPr>
              <a:t>//11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51370" y="1028700"/>
            <a:ext cx="907930" cy="910306"/>
            <a:chOff x="0" y="0"/>
            <a:chExt cx="1210574" cy="1213742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10574" cy="121374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241518" y="321121"/>
              <a:ext cx="727537" cy="590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0"/>
                </a:lnSpc>
              </a:pPr>
              <a:r>
                <a:rPr lang="en-US" sz="3000">
                  <a:solidFill>
                    <a:srgbClr val="FAFAFA"/>
                  </a:solidFill>
                  <a:ea typeface="210 네모진 Bold"/>
                </a:rPr>
                <a:t>끝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1028700" y="5517924"/>
            <a:ext cx="6211146" cy="32144"/>
          </a:xfrm>
          <a:prstGeom prst="rect">
            <a:avLst/>
          </a:prstGeom>
          <a:solidFill>
            <a:srgbClr val="CDA63C"/>
          </a:solidFill>
        </p:spPr>
      </p:sp>
      <p:sp>
        <p:nvSpPr>
          <p:cNvPr id="7" name="TextBox 7"/>
          <p:cNvSpPr txBox="1"/>
          <p:nvPr/>
        </p:nvSpPr>
        <p:spPr>
          <a:xfrm>
            <a:off x="1460021" y="4744438"/>
            <a:ext cx="5779826" cy="40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49"/>
              </a:lnSpc>
            </a:pPr>
            <a:r>
              <a:rPr lang="en-US" sz="2499" spc="-37">
                <a:solidFill>
                  <a:srgbClr val="FAFAFA"/>
                </a:solidFill>
                <a:ea typeface="210 네모진 Bold"/>
              </a:rPr>
              <a:t>편의성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6027544"/>
            <a:ext cx="6491505" cy="1824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AFAFA"/>
                </a:solidFill>
                <a:latin typeface="210 네모진"/>
              </a:rPr>
              <a:t>PaddleOCR, EasyOCR은 세부적인 전처리과정이 필요하지만 Clova OCR은 그 과정이 생략되어 굉장히 편리하면서도 정확한 결과를 보였다.</a:t>
            </a:r>
          </a:p>
          <a:p>
            <a:pPr>
              <a:lnSpc>
                <a:spcPts val="2520"/>
              </a:lnSpc>
            </a:pPr>
            <a:endParaRPr lang="en-US" sz="2299">
              <a:solidFill>
                <a:srgbClr val="FAFAFA"/>
              </a:solidFill>
              <a:latin typeface="210 네모진"/>
            </a:endParaRPr>
          </a:p>
          <a:p>
            <a:pPr>
              <a:lnSpc>
                <a:spcPts val="2520"/>
              </a:lnSpc>
            </a:pPr>
            <a:endParaRPr lang="en-US" sz="2299">
              <a:solidFill>
                <a:srgbClr val="FAFAFA"/>
              </a:solidFill>
              <a:latin typeface="210 네모진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1028700" y="4374924"/>
            <a:ext cx="6211146" cy="32597"/>
          </a:xfrm>
          <a:prstGeom prst="rect">
            <a:avLst/>
          </a:prstGeom>
          <a:solidFill>
            <a:srgbClr val="CDA63C"/>
          </a:solidFill>
        </p:spPr>
      </p:sp>
      <p:sp>
        <p:nvSpPr>
          <p:cNvPr id="10" name="Freeform 10"/>
          <p:cNvSpPr/>
          <p:nvPr/>
        </p:nvSpPr>
        <p:spPr>
          <a:xfrm>
            <a:off x="1028700" y="4865344"/>
            <a:ext cx="172528" cy="194756"/>
          </a:xfrm>
          <a:custGeom>
            <a:avLst/>
            <a:gdLst/>
            <a:ahLst/>
            <a:cxnLst/>
            <a:rect l="l" t="t" r="r" b="b"/>
            <a:pathLst>
              <a:path w="172528" h="194756">
                <a:moveTo>
                  <a:pt x="0" y="0"/>
                </a:moveTo>
                <a:lnTo>
                  <a:pt x="172528" y="0"/>
                </a:lnTo>
                <a:lnTo>
                  <a:pt x="172528" y="194756"/>
                </a:lnTo>
                <a:lnTo>
                  <a:pt x="0" y="1947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8745747" y="4374924"/>
            <a:ext cx="6491505" cy="2597500"/>
            <a:chOff x="0" y="0"/>
            <a:chExt cx="8655340" cy="3463334"/>
          </a:xfrm>
        </p:grpSpPr>
        <p:sp>
          <p:nvSpPr>
            <p:cNvPr id="13" name="AutoShape 13"/>
            <p:cNvSpPr/>
            <p:nvPr/>
          </p:nvSpPr>
          <p:spPr>
            <a:xfrm>
              <a:off x="0" y="1524000"/>
              <a:ext cx="8281528" cy="42858"/>
            </a:xfrm>
            <a:prstGeom prst="rect">
              <a:avLst/>
            </a:prstGeom>
            <a:solidFill>
              <a:srgbClr val="CDA63C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575094" y="502211"/>
              <a:ext cx="7706434" cy="53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37">
                  <a:solidFill>
                    <a:srgbClr val="FAFAFA"/>
                  </a:solidFill>
                  <a:ea typeface="210 네모진 Bold"/>
                </a:rPr>
                <a:t>개선해야 할점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2238419"/>
              <a:ext cx="8655340" cy="12249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88620" lvl="1" indent="-194310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AFAFA"/>
                  </a:solidFill>
                  <a:latin typeface="210 네모진"/>
                </a:rPr>
                <a:t>Openpyxl 라이브러리를 사용하여 pandas로 추출한 Excel파일에실제 가계부, 금전출납부 기능이 가능하도록 개선</a:t>
              </a:r>
            </a:p>
            <a:p>
              <a:pPr marL="388620" lvl="1" indent="-194310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AFAFA"/>
                  </a:solidFill>
                  <a:latin typeface="210 네모진"/>
                </a:rPr>
                <a:t>ex)</a:t>
              </a:r>
            </a:p>
          </p:txBody>
        </p:sp>
        <p:sp>
          <p:nvSpPr>
            <p:cNvPr id="16" name="AutoShape 16"/>
            <p:cNvSpPr/>
            <p:nvPr/>
          </p:nvSpPr>
          <p:spPr>
            <a:xfrm>
              <a:off x="0" y="0"/>
              <a:ext cx="8281528" cy="43462"/>
            </a:xfrm>
            <a:prstGeom prst="rect">
              <a:avLst/>
            </a:prstGeom>
            <a:solidFill>
              <a:srgbClr val="CDA63C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653894"/>
              <a:ext cx="230038" cy="259674"/>
            </a:xfrm>
            <a:custGeom>
              <a:avLst/>
              <a:gdLst/>
              <a:ahLst/>
              <a:cxnLst/>
              <a:rect l="l" t="t" r="r" b="b"/>
              <a:pathLst>
                <a:path w="230038" h="259674">
                  <a:moveTo>
                    <a:pt x="0" y="0"/>
                  </a:moveTo>
                  <a:lnTo>
                    <a:pt x="230038" y="0"/>
                  </a:lnTo>
                  <a:lnTo>
                    <a:pt x="230038" y="259674"/>
                  </a:lnTo>
                  <a:lnTo>
                    <a:pt x="0" y="2596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18" name="Group 18"/>
          <p:cNvGrpSpPr/>
          <p:nvPr/>
        </p:nvGrpSpPr>
        <p:grpSpPr>
          <a:xfrm>
            <a:off x="1028700" y="1028700"/>
            <a:ext cx="955485" cy="218188"/>
            <a:chOff x="0" y="0"/>
            <a:chExt cx="1273980" cy="290918"/>
          </a:xfrm>
        </p:grpSpPr>
        <p:grpSp>
          <p:nvGrpSpPr>
            <p:cNvPr id="19" name="Group 19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23" name="Group 23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sp>
        <p:nvSpPr>
          <p:cNvPr id="25" name="Freeform 25"/>
          <p:cNvSpPr/>
          <p:nvPr/>
        </p:nvSpPr>
        <p:spPr>
          <a:xfrm>
            <a:off x="9144000" y="7007643"/>
            <a:ext cx="4672346" cy="1423417"/>
          </a:xfrm>
          <a:custGeom>
            <a:avLst/>
            <a:gdLst/>
            <a:ahLst/>
            <a:cxnLst/>
            <a:rect l="l" t="t" r="r" b="b"/>
            <a:pathLst>
              <a:path w="4672346" h="1423417">
                <a:moveTo>
                  <a:pt x="0" y="0"/>
                </a:moveTo>
                <a:lnTo>
                  <a:pt x="4672346" y="0"/>
                </a:lnTo>
                <a:lnTo>
                  <a:pt x="4672346" y="1423417"/>
                </a:lnTo>
                <a:lnTo>
                  <a:pt x="0" y="14234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6" name="TextBox 26"/>
          <p:cNvSpPr txBox="1"/>
          <p:nvPr/>
        </p:nvSpPr>
        <p:spPr>
          <a:xfrm>
            <a:off x="1028700" y="2198245"/>
            <a:ext cx="13577977" cy="1035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49"/>
              </a:lnSpc>
            </a:pPr>
            <a:r>
              <a:rPr lang="en-US" sz="6999">
                <a:solidFill>
                  <a:srgbClr val="FAFAFA"/>
                </a:solidFill>
                <a:ea typeface="210 네모진 Bold"/>
              </a:rPr>
              <a:t>결론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745747" y="8688531"/>
            <a:ext cx="6491505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AFAFA"/>
                </a:solidFill>
                <a:ea typeface="210 네모진"/>
              </a:rPr>
              <a:t>영수증이 회사별로 다른 양식을 사용하고 있어 ,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144000" y="8957136"/>
            <a:ext cx="4926932" cy="327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0"/>
              </a:lnSpc>
              <a:spcBef>
                <a:spcPct val="0"/>
              </a:spcBef>
            </a:pPr>
            <a:r>
              <a:rPr lang="en-US" sz="1800">
                <a:solidFill>
                  <a:srgbClr val="FAFAFA"/>
                </a:solidFill>
                <a:ea typeface="210 네모진"/>
              </a:rPr>
              <a:t>세부적인 정규화 패턴을 여러개 만들어 호환성추가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37797" y="4385943"/>
            <a:ext cx="4012406" cy="1219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39"/>
              </a:lnSpc>
              <a:spcBef>
                <a:spcPct val="0"/>
              </a:spcBef>
            </a:pPr>
            <a:r>
              <a:rPr lang="en-US" sz="7099">
                <a:solidFill>
                  <a:srgbClr val="FFFFFF"/>
                </a:solidFill>
                <a:ea typeface="210 네모진 Light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28700"/>
            <a:ext cx="23407" cy="882037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1047186" y="7868285"/>
            <a:ext cx="10226831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800"/>
              </a:lnSpc>
            </a:pPr>
            <a:r>
              <a:rPr lang="en-US" sz="8000" u="none">
                <a:solidFill>
                  <a:srgbClr val="FFFFFF"/>
                </a:solidFill>
                <a:latin typeface="210 네모진 Bold"/>
              </a:rPr>
              <a:t>Contents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838252" y="8291195"/>
            <a:ext cx="3420611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880"/>
              </a:lnSpc>
            </a:pPr>
            <a:r>
              <a:rPr lang="en-US" sz="4200" spc="84">
                <a:solidFill>
                  <a:srgbClr val="FFFFFF"/>
                </a:solidFill>
                <a:latin typeface="210 네모진 Bold"/>
              </a:rPr>
              <a:t>//02</a:t>
            </a:r>
          </a:p>
        </p:txBody>
      </p:sp>
      <p:sp>
        <p:nvSpPr>
          <p:cNvPr id="5" name="AutoShape 5"/>
          <p:cNvSpPr/>
          <p:nvPr/>
        </p:nvSpPr>
        <p:spPr>
          <a:xfrm>
            <a:off x="11178986" y="1387093"/>
            <a:ext cx="5318533" cy="2235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AutoShape 6"/>
          <p:cNvSpPr/>
          <p:nvPr/>
        </p:nvSpPr>
        <p:spPr>
          <a:xfrm>
            <a:off x="11178986" y="1965070"/>
            <a:ext cx="5318533" cy="2235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7" name="AutoShape 7"/>
          <p:cNvSpPr/>
          <p:nvPr/>
        </p:nvSpPr>
        <p:spPr>
          <a:xfrm>
            <a:off x="11178986" y="2543047"/>
            <a:ext cx="5318533" cy="2235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8" name="AutoShape 8"/>
          <p:cNvSpPr/>
          <p:nvPr/>
        </p:nvSpPr>
        <p:spPr>
          <a:xfrm>
            <a:off x="11178986" y="3121024"/>
            <a:ext cx="5318533" cy="2235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9" name="AutoShape 9"/>
          <p:cNvSpPr/>
          <p:nvPr/>
        </p:nvSpPr>
        <p:spPr>
          <a:xfrm>
            <a:off x="11178986" y="3699001"/>
            <a:ext cx="5318533" cy="2235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0" name="AutoShape 10"/>
          <p:cNvSpPr/>
          <p:nvPr/>
        </p:nvSpPr>
        <p:spPr>
          <a:xfrm>
            <a:off x="11178986" y="4276978"/>
            <a:ext cx="5318533" cy="22354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1" name="Group 11"/>
          <p:cNvGrpSpPr/>
          <p:nvPr/>
        </p:nvGrpSpPr>
        <p:grpSpPr>
          <a:xfrm>
            <a:off x="6599680" y="1242060"/>
            <a:ext cx="4243133" cy="3160395"/>
            <a:chOff x="0" y="0"/>
            <a:chExt cx="5657510" cy="421386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66675"/>
              <a:ext cx="5657510" cy="4273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8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OCR의 정의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703961"/>
              <a:ext cx="5657510" cy="4273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8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"/>
                </a:rPr>
                <a:t>Fade in us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474597"/>
              <a:ext cx="5657510" cy="4273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8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Paddle OCR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2245233"/>
              <a:ext cx="5657510" cy="4273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8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Easy OCR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3015869"/>
              <a:ext cx="5657510" cy="4273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8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Clova Naver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3786505"/>
              <a:ext cx="5657510" cy="4273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8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"/>
                </a:rPr>
                <a:t>Pros and Cons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6592987" y="1219200"/>
            <a:ext cx="666313" cy="3208020"/>
            <a:chOff x="0" y="0"/>
            <a:chExt cx="888417" cy="4277360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47625"/>
              <a:ext cx="88841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uce Bold"/>
                </a:rPr>
                <a:t>05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723011"/>
              <a:ext cx="88841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uce Bold"/>
                </a:rPr>
                <a:t>07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493647"/>
              <a:ext cx="88841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uce Bold"/>
                </a:rPr>
                <a:t>09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2264283"/>
              <a:ext cx="88841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FFFFFF"/>
                  </a:solidFill>
                  <a:latin typeface="Open Sauce Semi-Bold"/>
                </a:rPr>
                <a:t>11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3034919"/>
              <a:ext cx="88841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uce Bold"/>
                </a:rPr>
                <a:t>17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3805555"/>
              <a:ext cx="88841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uce Bold"/>
                </a:rPr>
                <a:t>19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028700" y="979805"/>
            <a:ext cx="1823188" cy="897255"/>
            <a:chOff x="0" y="0"/>
            <a:chExt cx="2430917" cy="1196340"/>
          </a:xfrm>
        </p:grpSpPr>
        <p:sp>
          <p:nvSpPr>
            <p:cNvPr id="26" name="AutoShape 26"/>
            <p:cNvSpPr/>
            <p:nvPr/>
          </p:nvSpPr>
          <p:spPr>
            <a:xfrm>
              <a:off x="0" y="0"/>
              <a:ext cx="31209" cy="117605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528971" y="-38100"/>
              <a:ext cx="1901946" cy="1234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KDT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August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2023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76947" y="6119247"/>
            <a:ext cx="4013900" cy="2442289"/>
          </a:xfrm>
          <a:prstGeom prst="rect">
            <a:avLst/>
          </a:prstGeom>
          <a:solidFill>
            <a:srgbClr val="323232"/>
          </a:solidFill>
        </p:spPr>
      </p:sp>
      <p:sp>
        <p:nvSpPr>
          <p:cNvPr id="3" name="AutoShape 3"/>
          <p:cNvSpPr/>
          <p:nvPr/>
        </p:nvSpPr>
        <p:spPr>
          <a:xfrm rot="-5400000">
            <a:off x="11473468" y="2775704"/>
            <a:ext cx="7532837" cy="4038828"/>
          </a:xfrm>
          <a:prstGeom prst="rect">
            <a:avLst/>
          </a:prstGeom>
          <a:solidFill>
            <a:srgbClr val="323232"/>
          </a:solidFill>
        </p:spPr>
      </p:sp>
      <p:grpSp>
        <p:nvGrpSpPr>
          <p:cNvPr id="4" name="Group 4"/>
          <p:cNvGrpSpPr/>
          <p:nvPr/>
        </p:nvGrpSpPr>
        <p:grpSpPr>
          <a:xfrm rot="-5400000">
            <a:off x="11852827" y="3097778"/>
            <a:ext cx="6774119" cy="3394681"/>
            <a:chOff x="0" y="0"/>
            <a:chExt cx="16206144" cy="812130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206144" cy="8121305"/>
            </a:xfrm>
            <a:custGeom>
              <a:avLst/>
              <a:gdLst/>
              <a:ahLst/>
              <a:cxnLst/>
              <a:rect l="l" t="t" r="r" b="b"/>
              <a:pathLst>
                <a:path w="16206144" h="8121305">
                  <a:moveTo>
                    <a:pt x="0" y="0"/>
                  </a:moveTo>
                  <a:lnTo>
                    <a:pt x="0" y="8121305"/>
                  </a:lnTo>
                  <a:lnTo>
                    <a:pt x="16206144" y="8121305"/>
                  </a:lnTo>
                  <a:lnTo>
                    <a:pt x="16206144" y="0"/>
                  </a:lnTo>
                  <a:lnTo>
                    <a:pt x="0" y="0"/>
                  </a:lnTo>
                  <a:close/>
                  <a:moveTo>
                    <a:pt x="16145184" y="8060344"/>
                  </a:moveTo>
                  <a:lnTo>
                    <a:pt x="59690" y="8060344"/>
                  </a:lnTo>
                  <a:lnTo>
                    <a:pt x="59690" y="59690"/>
                  </a:lnTo>
                  <a:lnTo>
                    <a:pt x="16145184" y="59690"/>
                  </a:lnTo>
                  <a:lnTo>
                    <a:pt x="16145184" y="8060344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8663270" y="1028700"/>
            <a:ext cx="4027576" cy="4077588"/>
          </a:xfrm>
          <a:prstGeom prst="rect">
            <a:avLst/>
          </a:prstGeom>
          <a:solidFill>
            <a:srgbClr val="323232"/>
          </a:solidFill>
        </p:spPr>
      </p:sp>
      <p:grpSp>
        <p:nvGrpSpPr>
          <p:cNvPr id="7" name="Group 7"/>
          <p:cNvGrpSpPr/>
          <p:nvPr/>
        </p:nvGrpSpPr>
        <p:grpSpPr>
          <a:xfrm rot="-5400000">
            <a:off x="8998517" y="1389204"/>
            <a:ext cx="3285459" cy="3356581"/>
            <a:chOff x="0" y="0"/>
            <a:chExt cx="7860008" cy="803015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860008" cy="8030156"/>
            </a:xfrm>
            <a:custGeom>
              <a:avLst/>
              <a:gdLst/>
              <a:ahLst/>
              <a:cxnLst/>
              <a:rect l="l" t="t" r="r" b="b"/>
              <a:pathLst>
                <a:path w="7860008" h="8030156">
                  <a:moveTo>
                    <a:pt x="0" y="0"/>
                  </a:moveTo>
                  <a:lnTo>
                    <a:pt x="0" y="8030156"/>
                  </a:lnTo>
                  <a:lnTo>
                    <a:pt x="7860008" y="8030156"/>
                  </a:lnTo>
                  <a:lnTo>
                    <a:pt x="7860008" y="0"/>
                  </a:lnTo>
                  <a:lnTo>
                    <a:pt x="0" y="0"/>
                  </a:lnTo>
                  <a:close/>
                  <a:moveTo>
                    <a:pt x="7799048" y="7969196"/>
                  </a:moveTo>
                  <a:lnTo>
                    <a:pt x="59690" y="7969196"/>
                  </a:lnTo>
                  <a:lnTo>
                    <a:pt x="59690" y="59690"/>
                  </a:lnTo>
                  <a:lnTo>
                    <a:pt x="7799048" y="59690"/>
                  </a:lnTo>
                  <a:lnTo>
                    <a:pt x="7799048" y="7969196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-5400000">
            <a:off x="9853472" y="5657114"/>
            <a:ext cx="1660850" cy="3366556"/>
            <a:chOff x="0" y="0"/>
            <a:chExt cx="3973353" cy="805402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973353" cy="8054020"/>
            </a:xfrm>
            <a:custGeom>
              <a:avLst/>
              <a:gdLst/>
              <a:ahLst/>
              <a:cxnLst/>
              <a:rect l="l" t="t" r="r" b="b"/>
              <a:pathLst>
                <a:path w="3973353" h="8054020">
                  <a:moveTo>
                    <a:pt x="0" y="0"/>
                  </a:moveTo>
                  <a:lnTo>
                    <a:pt x="0" y="8054020"/>
                  </a:lnTo>
                  <a:lnTo>
                    <a:pt x="3973353" y="8054020"/>
                  </a:lnTo>
                  <a:lnTo>
                    <a:pt x="3973353" y="0"/>
                  </a:lnTo>
                  <a:lnTo>
                    <a:pt x="0" y="0"/>
                  </a:lnTo>
                  <a:close/>
                  <a:moveTo>
                    <a:pt x="3912393" y="7993059"/>
                  </a:moveTo>
                  <a:lnTo>
                    <a:pt x="59690" y="7993059"/>
                  </a:lnTo>
                  <a:lnTo>
                    <a:pt x="59690" y="59690"/>
                  </a:lnTo>
                  <a:lnTo>
                    <a:pt x="3912393" y="59690"/>
                  </a:lnTo>
                  <a:lnTo>
                    <a:pt x="3912393" y="7993059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028700" y="9150702"/>
            <a:ext cx="5969671" cy="215196"/>
            <a:chOff x="0" y="0"/>
            <a:chExt cx="7959562" cy="286927"/>
          </a:xfrm>
        </p:grpSpPr>
        <p:sp>
          <p:nvSpPr>
            <p:cNvPr id="12" name="AutoShape 12"/>
            <p:cNvSpPr/>
            <p:nvPr/>
          </p:nvSpPr>
          <p:spPr>
            <a:xfrm>
              <a:off x="0" y="128647"/>
              <a:ext cx="7959562" cy="29208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13" name="AutoShape 13"/>
            <p:cNvSpPr/>
            <p:nvPr/>
          </p:nvSpPr>
          <p:spPr>
            <a:xfrm>
              <a:off x="0" y="0"/>
              <a:ext cx="613239" cy="286927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14" name="Freeform 14"/>
          <p:cNvSpPr/>
          <p:nvPr/>
        </p:nvSpPr>
        <p:spPr>
          <a:xfrm>
            <a:off x="8962956" y="1424764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1"/>
                </a:lnTo>
                <a:lnTo>
                  <a:pt x="0" y="5005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1818997" y="1424764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1"/>
                </a:lnTo>
                <a:lnTo>
                  <a:pt x="0" y="5005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1818997" y="4209684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8962956" y="4209684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0390976" y="2817224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1" y="0"/>
                </a:lnTo>
                <a:lnTo>
                  <a:pt x="500541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3542546" y="1424764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1"/>
                </a:lnTo>
                <a:lnTo>
                  <a:pt x="0" y="5005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6436686" y="1408059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3542546" y="7681638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6436686" y="7664932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4989616" y="4544848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9000619" y="6509967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9000619" y="7664932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1866634" y="6509967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11866634" y="7664932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0" y="0"/>
                </a:lnTo>
                <a:lnTo>
                  <a:pt x="500540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10433626" y="7090122"/>
            <a:ext cx="500540" cy="500540"/>
          </a:xfrm>
          <a:custGeom>
            <a:avLst/>
            <a:gdLst/>
            <a:ahLst/>
            <a:cxnLst/>
            <a:rect l="l" t="t" r="r" b="b"/>
            <a:pathLst>
              <a:path w="500540" h="500540">
                <a:moveTo>
                  <a:pt x="0" y="0"/>
                </a:moveTo>
                <a:lnTo>
                  <a:pt x="500541" y="0"/>
                </a:lnTo>
                <a:lnTo>
                  <a:pt x="500541" y="500540"/>
                </a:lnTo>
                <a:lnTo>
                  <a:pt x="0" y="50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>
            <a:off x="8962956" y="1352276"/>
            <a:ext cx="3356581" cy="3396476"/>
          </a:xfrm>
          <a:custGeom>
            <a:avLst/>
            <a:gdLst/>
            <a:ahLst/>
            <a:cxnLst/>
            <a:rect l="l" t="t" r="r" b="b"/>
            <a:pathLst>
              <a:path w="3356581" h="3396476">
                <a:moveTo>
                  <a:pt x="0" y="0"/>
                </a:moveTo>
                <a:lnTo>
                  <a:pt x="3356581" y="0"/>
                </a:lnTo>
                <a:lnTo>
                  <a:pt x="3356581" y="3396476"/>
                </a:lnTo>
                <a:lnTo>
                  <a:pt x="0" y="33964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376" r="-18376"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9000619" y="6509967"/>
            <a:ext cx="3366556" cy="1655505"/>
          </a:xfrm>
          <a:custGeom>
            <a:avLst/>
            <a:gdLst/>
            <a:ahLst/>
            <a:cxnLst/>
            <a:rect l="l" t="t" r="r" b="b"/>
            <a:pathLst>
              <a:path w="3366556" h="1655505">
                <a:moveTo>
                  <a:pt x="0" y="0"/>
                </a:moveTo>
                <a:lnTo>
                  <a:pt x="3366555" y="0"/>
                </a:lnTo>
                <a:lnTo>
                  <a:pt x="3366555" y="1655505"/>
                </a:lnTo>
                <a:lnTo>
                  <a:pt x="0" y="16555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717" b="-29407"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13542546" y="1250807"/>
            <a:ext cx="3521320" cy="6995890"/>
          </a:xfrm>
          <a:custGeom>
            <a:avLst/>
            <a:gdLst/>
            <a:ahLst/>
            <a:cxnLst/>
            <a:rect l="l" t="t" r="r" b="b"/>
            <a:pathLst>
              <a:path w="3521320" h="6995890">
                <a:moveTo>
                  <a:pt x="0" y="0"/>
                </a:moveTo>
                <a:lnTo>
                  <a:pt x="3521320" y="0"/>
                </a:lnTo>
                <a:lnTo>
                  <a:pt x="3521320" y="6995890"/>
                </a:lnTo>
                <a:lnTo>
                  <a:pt x="0" y="69958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8793" b="-18793"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825587" y="759780"/>
            <a:ext cx="5411096" cy="226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>
                <a:solidFill>
                  <a:srgbClr val="FFFFFF"/>
                </a:solidFill>
                <a:latin typeface="210 네모진 Bold"/>
              </a:rPr>
              <a:t>About </a:t>
            </a:r>
          </a:p>
          <a:p>
            <a:pPr marL="0" lvl="0" indent="0" algn="r">
              <a:lnSpc>
                <a:spcPts val="8800"/>
              </a:lnSpc>
            </a:pPr>
            <a:r>
              <a:rPr lang="en-US" sz="8000">
                <a:solidFill>
                  <a:srgbClr val="FFFFFF"/>
                </a:solidFill>
                <a:latin typeface="210 네모진 Bold"/>
              </a:rPr>
              <a:t>OCR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712758" y="5449890"/>
            <a:ext cx="394227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n-US" sz="1800" spc="270">
                <a:solidFill>
                  <a:srgbClr val="FFFFFF"/>
                </a:solidFill>
                <a:latin typeface="210 네모진 Light"/>
              </a:rPr>
              <a:t>↑실시간 광학 문자 판독기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676947" y="8961120"/>
            <a:ext cx="394227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n-US" sz="1800" spc="270">
                <a:solidFill>
                  <a:srgbClr val="FFFFFF"/>
                </a:solidFill>
                <a:latin typeface="210 네모진 Light"/>
              </a:rPr>
              <a:t>↑신용카드 자동인식 서비스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268748" y="8961120"/>
            <a:ext cx="394227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n-US" sz="1800" spc="270">
                <a:solidFill>
                  <a:srgbClr val="FFFFFF"/>
                </a:solidFill>
                <a:latin typeface="210 네모진 Light"/>
              </a:rPr>
              <a:t>↑신분증 진위여부 판독(싸이패스)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825587" y="3869865"/>
            <a:ext cx="7381938" cy="3687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50"/>
              </a:lnSpc>
            </a:pPr>
            <a:r>
              <a:rPr lang="en-US" sz="1844">
                <a:solidFill>
                  <a:srgbClr val="FFFFFF"/>
                </a:solidFill>
                <a:latin typeface="210 네모진"/>
              </a:rPr>
              <a:t>OCR이란, ‘Optimal Character Recognition’의 줄임말로, </a:t>
            </a:r>
          </a:p>
          <a:p>
            <a:pPr>
              <a:lnSpc>
                <a:spcPts val="2950"/>
              </a:lnSpc>
            </a:pPr>
            <a:r>
              <a:rPr lang="en-US" sz="1844">
                <a:solidFill>
                  <a:srgbClr val="FFFFFF"/>
                </a:solidFill>
                <a:ea typeface="210 네모진"/>
              </a:rPr>
              <a:t>광학 문자 인식 기술이라고 불린다.</a:t>
            </a:r>
          </a:p>
          <a:p>
            <a:pPr>
              <a:lnSpc>
                <a:spcPts val="2950"/>
              </a:lnSpc>
            </a:pPr>
            <a:endParaRPr lang="en-US" sz="1844">
              <a:solidFill>
                <a:srgbClr val="FFFFFF"/>
              </a:solidFill>
              <a:ea typeface="210 네모진"/>
            </a:endParaRPr>
          </a:p>
          <a:p>
            <a:pPr>
              <a:lnSpc>
                <a:spcPts val="2950"/>
              </a:lnSpc>
            </a:pPr>
            <a:r>
              <a:rPr lang="en-US" sz="1844">
                <a:solidFill>
                  <a:srgbClr val="FFFFFF"/>
                </a:solidFill>
                <a:ea typeface="210 네모진"/>
              </a:rPr>
              <a:t>사람이 직접 쓰거나 이미지 속에 있는 문자를 이미지 스캔, </a:t>
            </a:r>
          </a:p>
          <a:p>
            <a:pPr>
              <a:lnSpc>
                <a:spcPts val="2950"/>
              </a:lnSpc>
            </a:pPr>
            <a:r>
              <a:rPr lang="en-US" sz="1844">
                <a:solidFill>
                  <a:srgbClr val="FFFFFF"/>
                </a:solidFill>
                <a:ea typeface="210 네모진"/>
              </a:rPr>
              <a:t>이를 컴퓨터가 인식할 수 있도록 문자를 디지털 화 하는 기술이다.</a:t>
            </a:r>
          </a:p>
          <a:p>
            <a:pPr>
              <a:lnSpc>
                <a:spcPts val="2950"/>
              </a:lnSpc>
            </a:pPr>
            <a:endParaRPr lang="en-US" sz="1844">
              <a:solidFill>
                <a:srgbClr val="FFFFFF"/>
              </a:solidFill>
              <a:ea typeface="210 네모진"/>
            </a:endParaRPr>
          </a:p>
          <a:p>
            <a:pPr>
              <a:lnSpc>
                <a:spcPts val="2950"/>
              </a:lnSpc>
            </a:pPr>
            <a:r>
              <a:rPr lang="en-US" sz="1844">
                <a:solidFill>
                  <a:srgbClr val="FFFFFF"/>
                </a:solidFill>
                <a:ea typeface="210 네모진"/>
              </a:rPr>
              <a:t>문자를 디지털 화 함으로써 인쇄물을 영구적으로 보관하고, </a:t>
            </a:r>
          </a:p>
          <a:p>
            <a:pPr>
              <a:lnSpc>
                <a:spcPts val="2950"/>
              </a:lnSpc>
            </a:pPr>
            <a:r>
              <a:rPr lang="en-US" sz="1844">
                <a:solidFill>
                  <a:srgbClr val="FFFFFF"/>
                </a:solidFill>
                <a:ea typeface="210 네모진"/>
              </a:rPr>
              <a:t>내용 검색을 가능케 하여 일상생활이나,</a:t>
            </a:r>
          </a:p>
          <a:p>
            <a:pPr>
              <a:lnSpc>
                <a:spcPts val="2950"/>
              </a:lnSpc>
            </a:pPr>
            <a:r>
              <a:rPr lang="en-US" sz="1844">
                <a:solidFill>
                  <a:srgbClr val="FFFFFF"/>
                </a:solidFill>
                <a:ea typeface="210 네모진"/>
              </a:rPr>
              <a:t>업무 처리를 효율적으로 만들어주기 때문에 주변 곳곳에서 쓰인다.</a:t>
            </a:r>
          </a:p>
          <a:p>
            <a:pPr marL="0" lvl="0" indent="0">
              <a:lnSpc>
                <a:spcPts val="2950"/>
              </a:lnSpc>
              <a:spcBef>
                <a:spcPct val="0"/>
              </a:spcBef>
            </a:pPr>
            <a:endParaRPr lang="en-US" sz="1844">
              <a:solidFill>
                <a:srgbClr val="FFFFFF"/>
              </a:solidFill>
              <a:ea typeface="210 네모진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825587" y="7778318"/>
            <a:ext cx="3420611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880"/>
              </a:lnSpc>
            </a:pPr>
            <a:r>
              <a:rPr lang="en-US" sz="4200" spc="84">
                <a:solidFill>
                  <a:srgbClr val="FFFFFF"/>
                </a:solidFill>
                <a:latin typeface="210 네모진 Bold"/>
              </a:rPr>
              <a:t>//03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3424" y="5235186"/>
            <a:ext cx="12421962" cy="22331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2900743" y="5134008"/>
            <a:ext cx="480216" cy="224687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AutoShape 4"/>
          <p:cNvSpPr/>
          <p:nvPr/>
        </p:nvSpPr>
        <p:spPr>
          <a:xfrm>
            <a:off x="1329012" y="1764259"/>
            <a:ext cx="12192710" cy="3245797"/>
          </a:xfrm>
          <a:prstGeom prst="rect">
            <a:avLst/>
          </a:prstGeom>
          <a:solidFill>
            <a:srgbClr val="323232"/>
          </a:solidFill>
        </p:spPr>
      </p:sp>
      <p:grpSp>
        <p:nvGrpSpPr>
          <p:cNvPr id="5" name="Group 5"/>
          <p:cNvGrpSpPr/>
          <p:nvPr/>
        </p:nvGrpSpPr>
        <p:grpSpPr>
          <a:xfrm>
            <a:off x="1472856" y="2044087"/>
            <a:ext cx="5079662" cy="2766321"/>
            <a:chOff x="0" y="0"/>
            <a:chExt cx="1413783" cy="76992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13783" cy="769929"/>
            </a:xfrm>
            <a:custGeom>
              <a:avLst/>
              <a:gdLst/>
              <a:ahLst/>
              <a:cxnLst/>
              <a:rect l="l" t="t" r="r" b="b"/>
              <a:pathLst>
                <a:path w="1413783" h="769929">
                  <a:moveTo>
                    <a:pt x="77729" y="0"/>
                  </a:moveTo>
                  <a:lnTo>
                    <a:pt x="1336054" y="0"/>
                  </a:lnTo>
                  <a:cubicBezTo>
                    <a:pt x="1356669" y="0"/>
                    <a:pt x="1376440" y="8189"/>
                    <a:pt x="1391017" y="22766"/>
                  </a:cubicBezTo>
                  <a:cubicBezTo>
                    <a:pt x="1405594" y="37343"/>
                    <a:pt x="1413783" y="57114"/>
                    <a:pt x="1413783" y="77729"/>
                  </a:cubicBezTo>
                  <a:lnTo>
                    <a:pt x="1413783" y="692200"/>
                  </a:lnTo>
                  <a:cubicBezTo>
                    <a:pt x="1413783" y="712815"/>
                    <a:pt x="1405594" y="732586"/>
                    <a:pt x="1391017" y="747163"/>
                  </a:cubicBezTo>
                  <a:cubicBezTo>
                    <a:pt x="1376440" y="761740"/>
                    <a:pt x="1356669" y="769929"/>
                    <a:pt x="1336054" y="769929"/>
                  </a:cubicBezTo>
                  <a:lnTo>
                    <a:pt x="77729" y="769929"/>
                  </a:lnTo>
                  <a:cubicBezTo>
                    <a:pt x="57114" y="769929"/>
                    <a:pt x="37343" y="761740"/>
                    <a:pt x="22766" y="747163"/>
                  </a:cubicBezTo>
                  <a:cubicBezTo>
                    <a:pt x="8189" y="732586"/>
                    <a:pt x="0" y="712815"/>
                    <a:pt x="0" y="692200"/>
                  </a:cubicBezTo>
                  <a:lnTo>
                    <a:pt x="0" y="77729"/>
                  </a:lnTo>
                  <a:cubicBezTo>
                    <a:pt x="0" y="57114"/>
                    <a:pt x="8189" y="37343"/>
                    <a:pt x="22766" y="22766"/>
                  </a:cubicBezTo>
                  <a:cubicBezTo>
                    <a:pt x="37343" y="8189"/>
                    <a:pt x="57114" y="0"/>
                    <a:pt x="7772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8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18373" y="2399815"/>
            <a:ext cx="4788627" cy="2140338"/>
          </a:xfrm>
          <a:custGeom>
            <a:avLst/>
            <a:gdLst/>
            <a:ahLst/>
            <a:cxnLst/>
            <a:rect l="l" t="t" r="r" b="b"/>
            <a:pathLst>
              <a:path w="4788627" h="2140338">
                <a:moveTo>
                  <a:pt x="0" y="0"/>
                </a:moveTo>
                <a:lnTo>
                  <a:pt x="4788628" y="0"/>
                </a:lnTo>
                <a:lnTo>
                  <a:pt x="4788628" y="2140338"/>
                </a:lnTo>
                <a:lnTo>
                  <a:pt x="0" y="21403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268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7040386" y="2044087"/>
            <a:ext cx="6325000" cy="2766321"/>
            <a:chOff x="0" y="0"/>
            <a:chExt cx="1760389" cy="76992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60389" cy="769929"/>
            </a:xfrm>
            <a:custGeom>
              <a:avLst/>
              <a:gdLst/>
              <a:ahLst/>
              <a:cxnLst/>
              <a:rect l="l" t="t" r="r" b="b"/>
              <a:pathLst>
                <a:path w="1760389" h="769929">
                  <a:moveTo>
                    <a:pt x="62425" y="0"/>
                  </a:moveTo>
                  <a:lnTo>
                    <a:pt x="1697964" y="0"/>
                  </a:lnTo>
                  <a:cubicBezTo>
                    <a:pt x="1714520" y="0"/>
                    <a:pt x="1730398" y="6577"/>
                    <a:pt x="1742105" y="18284"/>
                  </a:cubicBezTo>
                  <a:cubicBezTo>
                    <a:pt x="1753812" y="29991"/>
                    <a:pt x="1760389" y="45869"/>
                    <a:pt x="1760389" y="62425"/>
                  </a:cubicBezTo>
                  <a:lnTo>
                    <a:pt x="1760389" y="707504"/>
                  </a:lnTo>
                  <a:cubicBezTo>
                    <a:pt x="1760389" y="741980"/>
                    <a:pt x="1732440" y="769929"/>
                    <a:pt x="1697964" y="769929"/>
                  </a:cubicBezTo>
                  <a:lnTo>
                    <a:pt x="62425" y="769929"/>
                  </a:lnTo>
                  <a:cubicBezTo>
                    <a:pt x="27949" y="769929"/>
                    <a:pt x="0" y="741980"/>
                    <a:pt x="0" y="707504"/>
                  </a:cubicBezTo>
                  <a:lnTo>
                    <a:pt x="0" y="62425"/>
                  </a:lnTo>
                  <a:cubicBezTo>
                    <a:pt x="0" y="27949"/>
                    <a:pt x="27949" y="0"/>
                    <a:pt x="6242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8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7203699" y="2312167"/>
            <a:ext cx="5964017" cy="2306937"/>
          </a:xfrm>
          <a:custGeom>
            <a:avLst/>
            <a:gdLst/>
            <a:ahLst/>
            <a:cxnLst/>
            <a:rect l="l" t="t" r="r" b="b"/>
            <a:pathLst>
              <a:path w="5964017" h="2306937">
                <a:moveTo>
                  <a:pt x="0" y="0"/>
                </a:moveTo>
                <a:lnTo>
                  <a:pt x="5964018" y="0"/>
                </a:lnTo>
                <a:lnTo>
                  <a:pt x="5964018" y="2306937"/>
                </a:lnTo>
                <a:lnTo>
                  <a:pt x="0" y="23069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603918" y="687893"/>
            <a:ext cx="11897200" cy="816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380"/>
              </a:lnSpc>
            </a:pPr>
            <a:r>
              <a:rPr lang="en-US" sz="5800">
                <a:solidFill>
                  <a:srgbClr val="FFFFFF"/>
                </a:solidFill>
                <a:latin typeface="210 네모진 Bold"/>
              </a:rPr>
              <a:t>OCR의 원리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339887" y="4724683"/>
            <a:ext cx="2919413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880"/>
              </a:lnSpc>
            </a:pPr>
            <a:r>
              <a:rPr lang="en-US" sz="4200" spc="84">
                <a:solidFill>
                  <a:srgbClr val="FFFFFF"/>
                </a:solidFill>
                <a:latin typeface="210 네모진 Bold"/>
              </a:rPr>
              <a:t>//04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028700" y="5987962"/>
            <a:ext cx="4224301" cy="3220808"/>
            <a:chOff x="0" y="0"/>
            <a:chExt cx="5632402" cy="429441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342900"/>
              <a:ext cx="5632402" cy="33094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18000"/>
                </a:lnSpc>
                <a:spcBef>
                  <a:spcPct val="0"/>
                </a:spcBef>
              </a:pPr>
              <a:r>
                <a:rPr lang="en-US" sz="18000" u="none">
                  <a:solidFill>
                    <a:srgbClr val="FFFFFF"/>
                  </a:solidFill>
                  <a:latin typeface="Open Sauce Semi-Bold"/>
                </a:rPr>
                <a:t>Ai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3898171"/>
              <a:ext cx="5632402" cy="3962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520"/>
                </a:lnSpc>
                <a:spcBef>
                  <a:spcPct val="0"/>
                </a:spcBef>
              </a:pPr>
              <a:r>
                <a:rPr lang="en-US" sz="1800" spc="270">
                  <a:solidFill>
                    <a:srgbClr val="FFFFFF"/>
                  </a:solidFill>
                  <a:latin typeface="Open Sauce Light"/>
                </a:rPr>
                <a:t>DEEPLEARNINGGOOD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645443" y="725677"/>
            <a:ext cx="2919413" cy="1510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460"/>
              </a:lnSpc>
            </a:pPr>
            <a:r>
              <a:rPr lang="en-US" sz="4200">
                <a:solidFill>
                  <a:srgbClr val="FFFFFF"/>
                </a:solidFill>
                <a:ea typeface="210 네모진 Light"/>
              </a:rPr>
              <a:t>전처리</a:t>
            </a:r>
          </a:p>
          <a:p>
            <a:pPr algn="r">
              <a:lnSpc>
                <a:spcPts val="3250"/>
              </a:lnSpc>
            </a:pPr>
            <a:r>
              <a:rPr lang="en-US" sz="2500">
                <a:solidFill>
                  <a:srgbClr val="FFFFFF"/>
                </a:solidFill>
                <a:latin typeface="210 네모진 Light"/>
              </a:rPr>
              <a:t>(Pre-processing)</a:t>
            </a:r>
          </a:p>
          <a:p>
            <a:pPr algn="r">
              <a:lnSpc>
                <a:spcPts val="3250"/>
              </a:lnSpc>
            </a:pPr>
            <a:endParaRPr lang="en-US" sz="2500">
              <a:solidFill>
                <a:srgbClr val="FFFFFF"/>
              </a:solidFill>
              <a:latin typeface="210 네모진 Ligh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483435" y="5729517"/>
            <a:ext cx="9689604" cy="421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210 네모진 Light"/>
              </a:rPr>
              <a:t>1. 이미지로부터 텍스트인 영역을 컴퓨터가 보다 쉽게 인식할 수 있도록 이미지를 보정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441465" y="6397537"/>
            <a:ext cx="9351338" cy="421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210 네모진 Light"/>
              </a:rPr>
              <a:t>2. Adaptive Thresholding: 입력 영상의 이진화를 통해 흑백으로 변환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441465" y="7065557"/>
            <a:ext cx="9351338" cy="421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210 네모진 Light"/>
              </a:rPr>
              <a:t>3. Connected Component Analysis: 문자 영역을 검출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441465" y="7734848"/>
            <a:ext cx="9351338" cy="421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210 네모진 Light"/>
              </a:rPr>
              <a:t>4. Find Lines and Words: 라인 또는 단어 단위를 추출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441465" y="8404138"/>
            <a:ext cx="9351338" cy="1259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9"/>
              </a:lnSpc>
            </a:pPr>
            <a:r>
              <a:rPr lang="en-US" sz="2199">
                <a:solidFill>
                  <a:srgbClr val="FFFFFF"/>
                </a:solidFill>
                <a:latin typeface="210 네모진 Light"/>
              </a:rPr>
              <a:t>5. Recognize Word: </a:t>
            </a:r>
          </a:p>
          <a:p>
            <a:pPr algn="r">
              <a:lnSpc>
                <a:spcPts val="3199"/>
              </a:lnSpc>
            </a:pPr>
            <a:r>
              <a:rPr lang="en-US" sz="1999">
                <a:solidFill>
                  <a:srgbClr val="FFFFFF"/>
                </a:solidFill>
                <a:latin typeface="210 네모진 Light"/>
              </a:rPr>
              <a:t>       단어 단위 이미지를 Text로 변환하기 위해 문자를 하나씩 인식하고 다시 결합</a:t>
            </a:r>
          </a:p>
          <a:p>
            <a:pPr>
              <a:lnSpc>
                <a:spcPts val="3519"/>
              </a:lnSpc>
              <a:spcBef>
                <a:spcPct val="0"/>
              </a:spcBef>
            </a:pPr>
            <a:endParaRPr lang="en-US" sz="1999">
              <a:solidFill>
                <a:srgbClr val="FFFFFF"/>
              </a:solidFill>
              <a:latin typeface="210 네모진 Light"/>
            </a:endParaRPr>
          </a:p>
        </p:txBody>
      </p:sp>
      <p:grpSp>
        <p:nvGrpSpPr>
          <p:cNvPr id="24" name="Group 24"/>
          <p:cNvGrpSpPr/>
          <p:nvPr/>
        </p:nvGrpSpPr>
        <p:grpSpPr>
          <a:xfrm>
            <a:off x="15436112" y="8361045"/>
            <a:ext cx="1823188" cy="897255"/>
            <a:chOff x="0" y="0"/>
            <a:chExt cx="2430917" cy="1196340"/>
          </a:xfrm>
        </p:grpSpPr>
        <p:sp>
          <p:nvSpPr>
            <p:cNvPr id="25" name="AutoShape 25"/>
            <p:cNvSpPr/>
            <p:nvPr/>
          </p:nvSpPr>
          <p:spPr>
            <a:xfrm>
              <a:off x="0" y="0"/>
              <a:ext cx="31209" cy="117605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528971" y="-38100"/>
              <a:ext cx="1901946" cy="1234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KDT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August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2023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108950"/>
            <a:ext cx="8115300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800"/>
              </a:lnSpc>
            </a:pPr>
            <a:r>
              <a:rPr lang="en-US" sz="8000">
                <a:solidFill>
                  <a:srgbClr val="FFFFFF"/>
                </a:solidFill>
                <a:latin typeface="210 네모진 Bold"/>
              </a:rPr>
              <a:t>utilize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584171"/>
            <a:ext cx="3889718" cy="812540"/>
            <a:chOff x="0" y="0"/>
            <a:chExt cx="5186291" cy="1083386"/>
          </a:xfrm>
        </p:grpSpPr>
        <p:sp>
          <p:nvSpPr>
            <p:cNvPr id="4" name="AutoShape 4"/>
            <p:cNvSpPr/>
            <p:nvPr/>
          </p:nvSpPr>
          <p:spPr>
            <a:xfrm>
              <a:off x="0" y="17202"/>
              <a:ext cx="17947" cy="1066184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662670" y="-85725"/>
              <a:ext cx="4523621" cy="1032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538"/>
                </a:lnSpc>
              </a:pPr>
              <a:r>
                <a:rPr lang="en-US" sz="4670">
                  <a:solidFill>
                    <a:srgbClr val="FFFFFF"/>
                  </a:solidFill>
                  <a:latin typeface="210 네모진 Bold"/>
                </a:rPr>
                <a:t>Fade in us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3338683"/>
            <a:ext cx="4648831" cy="2149437"/>
            <a:chOff x="0" y="0"/>
            <a:chExt cx="6198441" cy="2865916"/>
          </a:xfrm>
        </p:grpSpPr>
        <p:sp>
          <p:nvSpPr>
            <p:cNvPr id="7" name="TextBox 7"/>
            <p:cNvSpPr txBox="1"/>
            <p:nvPr/>
          </p:nvSpPr>
          <p:spPr>
            <a:xfrm>
              <a:off x="0" y="-47625"/>
              <a:ext cx="6147222" cy="890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460"/>
                </a:lnSpc>
              </a:pPr>
              <a:r>
                <a:rPr lang="en-US" sz="4200">
                  <a:solidFill>
                    <a:srgbClr val="FFFFFF"/>
                  </a:solidFill>
                  <a:latin typeface="210 네모진 Bold"/>
                </a:rPr>
                <a:t>Scenario 요약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408166"/>
              <a:ext cx="6198441" cy="1457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639"/>
                </a:lnSpc>
              </a:pPr>
              <a:r>
                <a:rPr lang="en-US" sz="2899">
                  <a:solidFill>
                    <a:srgbClr val="FFFFFF"/>
                  </a:solidFill>
                  <a:ea typeface="210 네모진 Light"/>
                </a:rPr>
                <a:t>영수증 입력 -&gt; 텍스트 변환</a:t>
              </a:r>
            </a:p>
            <a:p>
              <a:pPr marL="0" lvl="0" indent="0">
                <a:lnSpc>
                  <a:spcPts val="4639"/>
                </a:lnSpc>
                <a:spcBef>
                  <a:spcPct val="0"/>
                </a:spcBef>
              </a:pPr>
              <a:r>
                <a:rPr lang="en-US" sz="2899">
                  <a:solidFill>
                    <a:srgbClr val="FFFFFF"/>
                  </a:solidFill>
                  <a:latin typeface="210 네모진 Light"/>
                </a:rPr>
                <a:t> -&gt; DataFrame -&gt; 가계부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666807" y="3291058"/>
            <a:ext cx="5233314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60"/>
              </a:lnSpc>
            </a:pPr>
            <a:r>
              <a:rPr lang="en-US" sz="4200">
                <a:solidFill>
                  <a:srgbClr val="FFFFFF"/>
                </a:solidFill>
                <a:latin typeface="210 네모진 Bold"/>
              </a:rPr>
              <a:t>FUNCTION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66807" y="4368613"/>
            <a:ext cx="5276918" cy="538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4" lvl="1" indent="-313052">
              <a:lnSpc>
                <a:spcPts val="4639"/>
              </a:lnSpc>
              <a:spcBef>
                <a:spcPct val="0"/>
              </a:spcBef>
              <a:buFont typeface="Arial"/>
              <a:buChar char="•"/>
            </a:pPr>
            <a:r>
              <a:rPr lang="en-US" sz="2899">
                <a:solidFill>
                  <a:srgbClr val="FFFFFF"/>
                </a:solidFill>
                <a:ea typeface="210 네모진 Light"/>
              </a:rPr>
              <a:t>입력한 영수증의 월간 소비금액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10469" y="4368613"/>
            <a:ext cx="5276918" cy="170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4" lvl="1" indent="-313052">
              <a:lnSpc>
                <a:spcPts val="4639"/>
              </a:lnSpc>
              <a:buFont typeface="Arial"/>
              <a:buChar char="•"/>
            </a:pPr>
            <a:r>
              <a:rPr lang="en-US" sz="2899">
                <a:solidFill>
                  <a:srgbClr val="FFFFFF"/>
                </a:solidFill>
                <a:ea typeface="210 네모진 Light"/>
              </a:rPr>
              <a:t>연령대의 평균 소비금액</a:t>
            </a:r>
          </a:p>
          <a:p>
            <a:pPr marL="626104" lvl="1" indent="-313052">
              <a:lnSpc>
                <a:spcPts val="4639"/>
              </a:lnSpc>
              <a:buFont typeface="Arial"/>
              <a:buChar char="•"/>
            </a:pPr>
            <a:r>
              <a:rPr lang="en-US" sz="2899">
                <a:solidFill>
                  <a:srgbClr val="FFFFFF"/>
                </a:solidFill>
                <a:ea typeface="210 네모진 Light"/>
              </a:rPr>
              <a:t>소비 습관 개선</a:t>
            </a:r>
          </a:p>
          <a:p>
            <a:pPr marL="626104" lvl="1" indent="-313052">
              <a:lnSpc>
                <a:spcPts val="4639"/>
              </a:lnSpc>
              <a:spcBef>
                <a:spcPct val="0"/>
              </a:spcBef>
              <a:buFont typeface="Arial"/>
              <a:buChar char="•"/>
            </a:pPr>
            <a:r>
              <a:rPr lang="en-US" sz="2899">
                <a:solidFill>
                  <a:srgbClr val="FFFFFF"/>
                </a:solidFill>
                <a:ea typeface="210 네모진 Light"/>
              </a:rPr>
              <a:t>전자 영수증 관련 기능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610469" y="3291058"/>
            <a:ext cx="4610416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60"/>
              </a:lnSpc>
            </a:pPr>
            <a:r>
              <a:rPr lang="en-US" sz="4200">
                <a:solidFill>
                  <a:srgbClr val="FFFFFF"/>
                </a:solidFill>
                <a:latin typeface="210 네모진 Bold"/>
              </a:rPr>
              <a:t>Future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339887" y="942975"/>
            <a:ext cx="2919413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880"/>
              </a:lnSpc>
            </a:pPr>
            <a:r>
              <a:rPr lang="en-US" sz="4200" spc="84">
                <a:solidFill>
                  <a:srgbClr val="FFFFFF"/>
                </a:solidFill>
                <a:latin typeface="210 네모진 Bold"/>
              </a:rPr>
              <a:t>//05</a:t>
            </a:r>
          </a:p>
        </p:txBody>
      </p:sp>
      <p:sp>
        <p:nvSpPr>
          <p:cNvPr id="14" name="AutoShape 14"/>
          <p:cNvSpPr/>
          <p:nvPr/>
        </p:nvSpPr>
        <p:spPr>
          <a:xfrm>
            <a:off x="10066343" y="9139590"/>
            <a:ext cx="7192957" cy="2222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5" name="AutoShape 15"/>
          <p:cNvSpPr/>
          <p:nvPr/>
        </p:nvSpPr>
        <p:spPr>
          <a:xfrm>
            <a:off x="12610469" y="9043104"/>
            <a:ext cx="459929" cy="215196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79805"/>
            <a:ext cx="1823188" cy="897255"/>
            <a:chOff x="0" y="0"/>
            <a:chExt cx="2430917" cy="1196340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31209" cy="117605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528971" y="-38100"/>
              <a:ext cx="1901946" cy="1234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KDT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August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2023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700" y="9139590"/>
            <a:ext cx="7192957" cy="2222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AutoShape 6"/>
          <p:cNvSpPr/>
          <p:nvPr/>
        </p:nvSpPr>
        <p:spPr>
          <a:xfrm>
            <a:off x="3898703" y="9043104"/>
            <a:ext cx="459929" cy="215196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7" name="AutoShape 7"/>
          <p:cNvSpPr/>
          <p:nvPr/>
        </p:nvSpPr>
        <p:spPr>
          <a:xfrm>
            <a:off x="8617099" y="838947"/>
            <a:ext cx="8758314" cy="8419353"/>
          </a:xfrm>
          <a:prstGeom prst="rect">
            <a:avLst/>
          </a:prstGeom>
          <a:solidFill>
            <a:srgbClr val="323232"/>
          </a:solidFill>
        </p:spPr>
      </p:sp>
      <p:sp>
        <p:nvSpPr>
          <p:cNvPr id="8" name="Freeform 8"/>
          <p:cNvSpPr/>
          <p:nvPr/>
        </p:nvSpPr>
        <p:spPr>
          <a:xfrm>
            <a:off x="9656417" y="7296048"/>
            <a:ext cx="6418306" cy="681370"/>
          </a:xfrm>
          <a:custGeom>
            <a:avLst/>
            <a:gdLst/>
            <a:ahLst/>
            <a:cxnLst/>
            <a:rect l="l" t="t" r="r" b="b"/>
            <a:pathLst>
              <a:path w="6418306" h="681370">
                <a:moveTo>
                  <a:pt x="0" y="0"/>
                </a:moveTo>
                <a:lnTo>
                  <a:pt x="6418306" y="0"/>
                </a:lnTo>
                <a:lnTo>
                  <a:pt x="6418306" y="681370"/>
                </a:lnTo>
                <a:lnTo>
                  <a:pt x="0" y="681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7483" t="-189436" r="-10085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144000" y="5093418"/>
            <a:ext cx="7692324" cy="777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55"/>
              </a:lnSpc>
            </a:pPr>
            <a:r>
              <a:rPr lang="en-US" sz="4811">
                <a:solidFill>
                  <a:srgbClr val="FFFFFF"/>
                </a:solidFill>
                <a:ea typeface="210 네모진 Bold"/>
              </a:rPr>
              <a:t>단점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4000" y="6937707"/>
            <a:ext cx="7692324" cy="2019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5208" lvl="1" indent="-222604">
              <a:lnSpc>
                <a:spcPts val="3299"/>
              </a:lnSpc>
              <a:buFont typeface="Arial"/>
              <a:buChar char="•"/>
            </a:pPr>
            <a:r>
              <a:rPr lang="en-US" sz="2062">
                <a:solidFill>
                  <a:srgbClr val="FFFFFF"/>
                </a:solidFill>
                <a:latin typeface="210 네모진"/>
              </a:rPr>
              <a:t> 다국어를 지원하기 때문에 타 언어로 인식되는 경우가 있음</a:t>
            </a:r>
          </a:p>
          <a:p>
            <a:pPr>
              <a:lnSpc>
                <a:spcPts val="3299"/>
              </a:lnSpc>
            </a:pPr>
            <a:endParaRPr lang="en-US" sz="2062">
              <a:solidFill>
                <a:srgbClr val="FFFFFF"/>
              </a:solidFill>
              <a:latin typeface="210 네모진"/>
            </a:endParaRPr>
          </a:p>
          <a:p>
            <a:pPr>
              <a:lnSpc>
                <a:spcPts val="3299"/>
              </a:lnSpc>
            </a:pPr>
            <a:endParaRPr lang="en-US" sz="2062">
              <a:solidFill>
                <a:srgbClr val="FFFFFF"/>
              </a:solidFill>
              <a:latin typeface="210 네모진"/>
            </a:endParaRPr>
          </a:p>
          <a:p>
            <a:pPr>
              <a:lnSpc>
                <a:spcPts val="3299"/>
              </a:lnSpc>
            </a:pPr>
            <a:r>
              <a:rPr lang="en-US" sz="2062">
                <a:solidFill>
                  <a:srgbClr val="FFFFFF"/>
                </a:solidFill>
                <a:latin typeface="210 네모진 Light"/>
              </a:rPr>
              <a:t>   2. 빠른 속도가 장점이었지만 실제로 실행하였을때는 비교적 느린 속도 </a:t>
            </a:r>
          </a:p>
          <a:p>
            <a:pPr>
              <a:lnSpc>
                <a:spcPts val="3299"/>
              </a:lnSpc>
              <a:spcBef>
                <a:spcPct val="0"/>
              </a:spcBef>
            </a:pPr>
            <a:r>
              <a:rPr lang="en-US" sz="2062">
                <a:solidFill>
                  <a:srgbClr val="FFFFFF"/>
                </a:solidFill>
                <a:latin typeface="210 네모진 Light"/>
              </a:rPr>
              <a:t>       를 보였음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6111103"/>
            <a:ext cx="7692324" cy="347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886"/>
              </a:lnSpc>
              <a:spcBef>
                <a:spcPct val="0"/>
              </a:spcBef>
            </a:pPr>
            <a:r>
              <a:rPr lang="en-US" sz="2062" spc="309">
                <a:solidFill>
                  <a:srgbClr val="FFFFFF"/>
                </a:solidFill>
                <a:latin typeface="210 네모진 Light"/>
              </a:rPr>
              <a:t>DISADVANTAGES</a:t>
            </a:r>
          </a:p>
        </p:txBody>
      </p:sp>
      <p:sp>
        <p:nvSpPr>
          <p:cNvPr id="12" name="Freeform 12"/>
          <p:cNvSpPr/>
          <p:nvPr/>
        </p:nvSpPr>
        <p:spPr>
          <a:xfrm>
            <a:off x="12990162" y="7442214"/>
            <a:ext cx="1009834" cy="429862"/>
          </a:xfrm>
          <a:custGeom>
            <a:avLst/>
            <a:gdLst/>
            <a:ahLst/>
            <a:cxnLst/>
            <a:rect l="l" t="t" r="r" b="b"/>
            <a:pathLst>
              <a:path w="1009834" h="429862">
                <a:moveTo>
                  <a:pt x="0" y="0"/>
                </a:moveTo>
                <a:lnTo>
                  <a:pt x="1009834" y="0"/>
                </a:lnTo>
                <a:lnTo>
                  <a:pt x="1009834" y="429862"/>
                </a:lnTo>
                <a:lnTo>
                  <a:pt x="0" y="4298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028700" y="3586616"/>
            <a:ext cx="7192957" cy="226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800"/>
              </a:lnSpc>
            </a:pPr>
            <a:r>
              <a:rPr lang="en-US" sz="8000" u="none">
                <a:solidFill>
                  <a:srgbClr val="FFFFFF"/>
                </a:solidFill>
                <a:latin typeface="210 네모진 Bold"/>
              </a:rPr>
              <a:t>Paddle</a:t>
            </a:r>
          </a:p>
          <a:p>
            <a:pPr marL="0" lvl="0" indent="0">
              <a:lnSpc>
                <a:spcPts val="8800"/>
              </a:lnSpc>
            </a:pPr>
            <a:r>
              <a:rPr lang="en-US" sz="8000" u="none">
                <a:solidFill>
                  <a:srgbClr val="FFFFFF"/>
                </a:solidFill>
                <a:latin typeface="210 네모진 Bold"/>
              </a:rPr>
              <a:t>OCR 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144000" y="1035474"/>
            <a:ext cx="7692324" cy="3267501"/>
            <a:chOff x="0" y="0"/>
            <a:chExt cx="10256432" cy="4356668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47625"/>
              <a:ext cx="10256432" cy="10202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55"/>
                </a:lnSpc>
              </a:pPr>
              <a:r>
                <a:rPr lang="en-US" sz="4811">
                  <a:solidFill>
                    <a:srgbClr val="FFFFFF"/>
                  </a:solidFill>
                  <a:ea typeface="210 네모진 Bold"/>
                </a:rPr>
                <a:t>장점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235741"/>
              <a:ext cx="10256432" cy="2120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45208" lvl="1" indent="-222604">
                <a:lnSpc>
                  <a:spcPts val="3299"/>
                </a:lnSpc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 Light"/>
                </a:rPr>
                <a:t> 다양한 언어 지원</a:t>
              </a:r>
            </a:p>
            <a:p>
              <a:pPr marL="445208" lvl="1" indent="-222604">
                <a:lnSpc>
                  <a:spcPts val="3299"/>
                </a:lnSpc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 Light"/>
                </a:rPr>
                <a:t> 빠른 속도와 높은 정확도</a:t>
              </a:r>
            </a:p>
            <a:p>
              <a:pPr marL="445208" lvl="1" indent="-222604">
                <a:lnSpc>
                  <a:spcPts val="3299"/>
                </a:lnSpc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 Light"/>
                </a:rPr>
                <a:t> 다양한 플랫폼 지원</a:t>
              </a:r>
            </a:p>
            <a:p>
              <a:pPr marL="445208" lvl="1" indent="-222604">
                <a:lnSpc>
                  <a:spcPts val="329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 Light"/>
                </a:rPr>
                <a:t> use_angle_cls = True 옵션으로 회전 전처리 과정 x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310626"/>
              <a:ext cx="10256432" cy="4508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886"/>
                </a:lnSpc>
                <a:spcBef>
                  <a:spcPct val="0"/>
                </a:spcBef>
              </a:pPr>
              <a:r>
                <a:rPr lang="en-US" sz="2062" spc="309">
                  <a:solidFill>
                    <a:srgbClr val="FFFFFF"/>
                  </a:solidFill>
                  <a:latin typeface="210 네모진 Light"/>
                </a:rPr>
                <a:t>ADVANTAGES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339887" y="1024573"/>
            <a:ext cx="2919413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880"/>
              </a:lnSpc>
            </a:pPr>
            <a:r>
              <a:rPr lang="en-US" sz="4200" spc="84">
                <a:solidFill>
                  <a:srgbClr val="FFFFFF"/>
                </a:solidFill>
                <a:latin typeface="210 네모진 Bold"/>
              </a:rPr>
              <a:t>//06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355359" y="2212964"/>
            <a:ext cx="6463285" cy="3270171"/>
          </a:xfrm>
          <a:prstGeom prst="rect">
            <a:avLst/>
          </a:prstGeom>
          <a:solidFill>
            <a:srgbClr val="323232"/>
          </a:solidFill>
        </p:spPr>
      </p:sp>
      <p:sp>
        <p:nvSpPr>
          <p:cNvPr id="3" name="Freeform 3"/>
          <p:cNvSpPr/>
          <p:nvPr/>
        </p:nvSpPr>
        <p:spPr>
          <a:xfrm>
            <a:off x="9646412" y="2461772"/>
            <a:ext cx="5881178" cy="2772555"/>
          </a:xfrm>
          <a:custGeom>
            <a:avLst/>
            <a:gdLst/>
            <a:ahLst/>
            <a:cxnLst/>
            <a:rect l="l" t="t" r="r" b="b"/>
            <a:pathLst>
              <a:path w="5881178" h="2772555">
                <a:moveTo>
                  <a:pt x="0" y="0"/>
                </a:moveTo>
                <a:lnTo>
                  <a:pt x="5881178" y="0"/>
                </a:lnTo>
                <a:lnTo>
                  <a:pt x="5881178" y="2772555"/>
                </a:lnTo>
                <a:lnTo>
                  <a:pt x="0" y="27725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6881990" y="6884809"/>
            <a:ext cx="3240092" cy="1539275"/>
          </a:xfrm>
          <a:prstGeom prst="rect">
            <a:avLst/>
          </a:prstGeom>
          <a:solidFill>
            <a:srgbClr val="323232"/>
          </a:solidFill>
        </p:spPr>
      </p:sp>
      <p:sp>
        <p:nvSpPr>
          <p:cNvPr id="5" name="AutoShape 5"/>
          <p:cNvSpPr/>
          <p:nvPr/>
        </p:nvSpPr>
        <p:spPr>
          <a:xfrm>
            <a:off x="10245094" y="6884133"/>
            <a:ext cx="3670153" cy="1539275"/>
          </a:xfrm>
          <a:prstGeom prst="rect">
            <a:avLst/>
          </a:prstGeom>
          <a:solidFill>
            <a:srgbClr val="323232"/>
          </a:solidFill>
        </p:spPr>
      </p:sp>
      <p:sp>
        <p:nvSpPr>
          <p:cNvPr id="6" name="AutoShape 6"/>
          <p:cNvSpPr/>
          <p:nvPr/>
        </p:nvSpPr>
        <p:spPr>
          <a:xfrm>
            <a:off x="14038258" y="6884133"/>
            <a:ext cx="3240092" cy="1539275"/>
          </a:xfrm>
          <a:prstGeom prst="rect">
            <a:avLst/>
          </a:prstGeom>
          <a:solidFill>
            <a:srgbClr val="323232"/>
          </a:solidFill>
        </p:spPr>
      </p:sp>
      <p:grpSp>
        <p:nvGrpSpPr>
          <p:cNvPr id="7" name="Group 7"/>
          <p:cNvGrpSpPr/>
          <p:nvPr/>
        </p:nvGrpSpPr>
        <p:grpSpPr>
          <a:xfrm>
            <a:off x="6977170" y="6981108"/>
            <a:ext cx="10191417" cy="1345325"/>
            <a:chOff x="0" y="0"/>
            <a:chExt cx="13588556" cy="179376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070470" cy="1793767"/>
            </a:xfrm>
            <a:custGeom>
              <a:avLst/>
              <a:gdLst/>
              <a:ahLst/>
              <a:cxnLst/>
              <a:rect l="l" t="t" r="r" b="b"/>
              <a:pathLst>
                <a:path w="4070470" h="1793767">
                  <a:moveTo>
                    <a:pt x="0" y="0"/>
                  </a:moveTo>
                  <a:lnTo>
                    <a:pt x="4070470" y="0"/>
                  </a:lnTo>
                  <a:lnTo>
                    <a:pt x="4070470" y="1793767"/>
                  </a:lnTo>
                  <a:lnTo>
                    <a:pt x="0" y="17937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4508949" y="0"/>
              <a:ext cx="4577692" cy="1793767"/>
            </a:xfrm>
            <a:custGeom>
              <a:avLst/>
              <a:gdLst/>
              <a:ahLst/>
              <a:cxnLst/>
              <a:rect l="l" t="t" r="r" b="b"/>
              <a:pathLst>
                <a:path w="4577692" h="1793767">
                  <a:moveTo>
                    <a:pt x="0" y="0"/>
                  </a:moveTo>
                  <a:lnTo>
                    <a:pt x="4577692" y="0"/>
                  </a:lnTo>
                  <a:lnTo>
                    <a:pt x="4577692" y="1793767"/>
                  </a:lnTo>
                  <a:lnTo>
                    <a:pt x="0" y="17937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9524554" y="0"/>
              <a:ext cx="4064002" cy="1793767"/>
            </a:xfrm>
            <a:custGeom>
              <a:avLst/>
              <a:gdLst/>
              <a:ahLst/>
              <a:cxnLst/>
              <a:rect l="l" t="t" r="r" b="b"/>
              <a:pathLst>
                <a:path w="4064002" h="1793767">
                  <a:moveTo>
                    <a:pt x="0" y="0"/>
                  </a:moveTo>
                  <a:lnTo>
                    <a:pt x="4064002" y="0"/>
                  </a:lnTo>
                  <a:lnTo>
                    <a:pt x="4064002" y="1793767"/>
                  </a:lnTo>
                  <a:lnTo>
                    <a:pt x="0" y="17937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1028700" y="584171"/>
            <a:ext cx="3889718" cy="812540"/>
            <a:chOff x="0" y="0"/>
            <a:chExt cx="5186291" cy="1083386"/>
          </a:xfrm>
        </p:grpSpPr>
        <p:sp>
          <p:nvSpPr>
            <p:cNvPr id="12" name="AutoShape 12"/>
            <p:cNvSpPr/>
            <p:nvPr/>
          </p:nvSpPr>
          <p:spPr>
            <a:xfrm>
              <a:off x="0" y="17202"/>
              <a:ext cx="17947" cy="1066184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62670" y="-85725"/>
              <a:ext cx="4523621" cy="1032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538"/>
                </a:lnSpc>
              </a:pPr>
              <a:r>
                <a:rPr lang="en-US" sz="4670">
                  <a:solidFill>
                    <a:srgbClr val="FFFFFF"/>
                  </a:solidFill>
                  <a:latin typeface="210 네모진 Bold"/>
                </a:rPr>
                <a:t>Scripts</a:t>
              </a:r>
            </a:p>
          </p:txBody>
        </p:sp>
      </p:grpSp>
      <p:sp>
        <p:nvSpPr>
          <p:cNvPr id="14" name="AutoShape 14"/>
          <p:cNvSpPr/>
          <p:nvPr/>
        </p:nvSpPr>
        <p:spPr>
          <a:xfrm>
            <a:off x="10066343" y="9139590"/>
            <a:ext cx="7192957" cy="2222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5" name="AutoShape 15"/>
          <p:cNvSpPr/>
          <p:nvPr/>
        </p:nvSpPr>
        <p:spPr>
          <a:xfrm>
            <a:off x="13432857" y="9043104"/>
            <a:ext cx="459929" cy="215196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6" name="Freeform 16"/>
          <p:cNvSpPr/>
          <p:nvPr/>
        </p:nvSpPr>
        <p:spPr>
          <a:xfrm>
            <a:off x="1514202" y="2212964"/>
            <a:ext cx="4054039" cy="6210443"/>
          </a:xfrm>
          <a:custGeom>
            <a:avLst/>
            <a:gdLst/>
            <a:ahLst/>
            <a:cxnLst/>
            <a:rect l="l" t="t" r="r" b="b"/>
            <a:pathLst>
              <a:path w="4054039" h="6210443">
                <a:moveTo>
                  <a:pt x="0" y="0"/>
                </a:moveTo>
                <a:lnTo>
                  <a:pt x="4054039" y="0"/>
                </a:lnTo>
                <a:lnTo>
                  <a:pt x="4054039" y="6210444"/>
                </a:lnTo>
                <a:lnTo>
                  <a:pt x="0" y="62104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4358937" y="1024573"/>
            <a:ext cx="2919413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880"/>
              </a:lnSpc>
            </a:pPr>
            <a:r>
              <a:rPr lang="en-US" sz="4200" spc="84">
                <a:solidFill>
                  <a:srgbClr val="FFFFFF"/>
                </a:solidFill>
                <a:latin typeface="210 네모진 Bold"/>
              </a:rPr>
              <a:t>//07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79805"/>
            <a:ext cx="23407" cy="882037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1028700" y="9139590"/>
            <a:ext cx="7192957" cy="2222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AutoShape 4"/>
          <p:cNvSpPr/>
          <p:nvPr/>
        </p:nvSpPr>
        <p:spPr>
          <a:xfrm>
            <a:off x="5574880" y="9043104"/>
            <a:ext cx="459929" cy="215196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5" name="AutoShape 5"/>
          <p:cNvSpPr/>
          <p:nvPr/>
        </p:nvSpPr>
        <p:spPr>
          <a:xfrm>
            <a:off x="8334503" y="1428433"/>
            <a:ext cx="4157752" cy="3080769"/>
          </a:xfrm>
          <a:prstGeom prst="rect">
            <a:avLst/>
          </a:prstGeom>
          <a:solidFill>
            <a:srgbClr val="323232"/>
          </a:solidFill>
        </p:spPr>
      </p:sp>
      <p:sp>
        <p:nvSpPr>
          <p:cNvPr id="6" name="AutoShape 6"/>
          <p:cNvSpPr/>
          <p:nvPr/>
        </p:nvSpPr>
        <p:spPr>
          <a:xfrm>
            <a:off x="8334503" y="5495428"/>
            <a:ext cx="8663305" cy="3289120"/>
          </a:xfrm>
          <a:prstGeom prst="rect">
            <a:avLst/>
          </a:prstGeom>
          <a:solidFill>
            <a:srgbClr val="323232"/>
          </a:solidFill>
        </p:spPr>
      </p:sp>
      <p:sp>
        <p:nvSpPr>
          <p:cNvPr id="7" name="TextBox 7"/>
          <p:cNvSpPr txBox="1"/>
          <p:nvPr/>
        </p:nvSpPr>
        <p:spPr>
          <a:xfrm>
            <a:off x="8646093" y="5183020"/>
            <a:ext cx="7692324" cy="891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55"/>
              </a:lnSpc>
            </a:pPr>
            <a:r>
              <a:rPr lang="en-US" sz="4811">
                <a:solidFill>
                  <a:srgbClr val="FFFFFF"/>
                </a:solidFill>
                <a:ea typeface="Overpass Light"/>
              </a:rPr>
              <a:t>단점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46093" y="7633704"/>
            <a:ext cx="8351715" cy="774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5208" lvl="1" indent="-222604">
              <a:lnSpc>
                <a:spcPts val="3299"/>
              </a:lnSpc>
              <a:buFont typeface="Arial"/>
              <a:buChar char="•"/>
            </a:pPr>
            <a:r>
              <a:rPr lang="en-US" sz="2062">
                <a:solidFill>
                  <a:srgbClr val="FFFFFF"/>
                </a:solidFill>
                <a:latin typeface="210 네모진"/>
              </a:rPr>
              <a:t> 다국어를 지원하기 때문에 타 언어로 인식되는 경우가 있음</a:t>
            </a:r>
          </a:p>
          <a:p>
            <a:pPr marL="423618" lvl="1" indent="-211809">
              <a:lnSpc>
                <a:spcPts val="3139"/>
              </a:lnSpc>
              <a:spcBef>
                <a:spcPct val="0"/>
              </a:spcBef>
              <a:buFont typeface="Arial"/>
              <a:buChar char="•"/>
            </a:pPr>
            <a:r>
              <a:rPr lang="en-US" sz="1962">
                <a:solidFill>
                  <a:srgbClr val="FFFFFF"/>
                </a:solidFill>
                <a:latin typeface="210 네모진"/>
              </a:rPr>
              <a:t> </a:t>
            </a:r>
            <a:r>
              <a:rPr lang="en-US" sz="1962">
                <a:solidFill>
                  <a:srgbClr val="FFFFFF"/>
                </a:solidFill>
                <a:ea typeface="210 네모진"/>
              </a:rPr>
              <a:t>빠른 속도가 장점이었지만 실제로 실행하였을때는 비교적 느린 속도를  보임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646093" y="6315004"/>
            <a:ext cx="7692324" cy="347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886"/>
              </a:lnSpc>
              <a:spcBef>
                <a:spcPct val="0"/>
              </a:spcBef>
            </a:pPr>
            <a:r>
              <a:rPr lang="en-US" sz="2062" spc="309">
                <a:solidFill>
                  <a:srgbClr val="FFFFFF"/>
                </a:solidFill>
                <a:latin typeface="210 네모진 Bold"/>
              </a:rPr>
              <a:t>DISADVANTAGES</a:t>
            </a:r>
          </a:p>
        </p:txBody>
      </p:sp>
      <p:sp>
        <p:nvSpPr>
          <p:cNvPr id="10" name="AutoShape 10"/>
          <p:cNvSpPr/>
          <p:nvPr/>
        </p:nvSpPr>
        <p:spPr>
          <a:xfrm>
            <a:off x="408357" y="3313223"/>
            <a:ext cx="3852636" cy="2758732"/>
          </a:xfrm>
          <a:prstGeom prst="rect">
            <a:avLst/>
          </a:prstGeom>
          <a:solidFill>
            <a:srgbClr val="323232"/>
          </a:solidFill>
        </p:spPr>
      </p:sp>
      <p:sp>
        <p:nvSpPr>
          <p:cNvPr id="11" name="TextBox 11"/>
          <p:cNvSpPr txBox="1"/>
          <p:nvPr/>
        </p:nvSpPr>
        <p:spPr>
          <a:xfrm>
            <a:off x="1028700" y="3586616"/>
            <a:ext cx="7192957" cy="226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800"/>
              </a:lnSpc>
            </a:pPr>
            <a:r>
              <a:rPr lang="en-US" sz="8000">
                <a:solidFill>
                  <a:srgbClr val="FFFFFF"/>
                </a:solidFill>
                <a:latin typeface="210 네모진 Bold"/>
              </a:rPr>
              <a:t>Easy</a:t>
            </a:r>
          </a:p>
          <a:p>
            <a:pPr marL="0" lvl="0" indent="0">
              <a:lnSpc>
                <a:spcPts val="8800"/>
              </a:lnSpc>
            </a:pPr>
            <a:r>
              <a:rPr lang="en-US" sz="8000" u="none">
                <a:solidFill>
                  <a:srgbClr val="FFFFFF"/>
                </a:solidFill>
                <a:latin typeface="210 네모진 Bold"/>
              </a:rPr>
              <a:t>OCR 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8646093" y="1245024"/>
            <a:ext cx="7692324" cy="2857926"/>
            <a:chOff x="0" y="0"/>
            <a:chExt cx="10256432" cy="3810568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161925"/>
              <a:ext cx="10256432" cy="11345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55"/>
                </a:lnSpc>
              </a:pPr>
              <a:r>
                <a:rPr lang="en-US" sz="4811">
                  <a:solidFill>
                    <a:srgbClr val="FFFFFF"/>
                  </a:solidFill>
                  <a:ea typeface="Overpass Light"/>
                </a:rPr>
                <a:t>장점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235741"/>
              <a:ext cx="10256432" cy="1574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45208" lvl="1" indent="-222604">
                <a:lnSpc>
                  <a:spcPts val="3299"/>
                </a:lnSpc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"/>
                </a:rPr>
                <a:t> 문자 영역인식 + 문자 인식</a:t>
              </a:r>
            </a:p>
            <a:p>
              <a:pPr marL="445208" lvl="1" indent="-222604">
                <a:lnSpc>
                  <a:spcPts val="3299"/>
                </a:lnSpc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"/>
                </a:rPr>
                <a:t> 80개 이상의 언어 지원</a:t>
              </a:r>
            </a:p>
            <a:p>
              <a:pPr marL="445208" lvl="1" indent="-222604">
                <a:lnSpc>
                  <a:spcPts val="329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62">
                  <a:solidFill>
                    <a:srgbClr val="FFFFFF"/>
                  </a:solidFill>
                  <a:latin typeface="210 네모진"/>
                </a:rPr>
                <a:t> 현재까지도 활발한 업데이트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310626"/>
              <a:ext cx="10256432" cy="4508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886"/>
                </a:lnSpc>
                <a:spcBef>
                  <a:spcPct val="0"/>
                </a:spcBef>
              </a:pPr>
              <a:r>
                <a:rPr lang="en-US" sz="2062" spc="309">
                  <a:solidFill>
                    <a:srgbClr val="FFFFFF"/>
                  </a:solidFill>
                  <a:latin typeface="210 네모진 Bold"/>
                </a:rPr>
                <a:t>ADVANTAGES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28700" y="979805"/>
            <a:ext cx="1823188" cy="897255"/>
            <a:chOff x="0" y="0"/>
            <a:chExt cx="2430917" cy="1196340"/>
          </a:xfrm>
        </p:grpSpPr>
        <p:sp>
          <p:nvSpPr>
            <p:cNvPr id="17" name="AutoShape 17"/>
            <p:cNvSpPr/>
            <p:nvPr/>
          </p:nvSpPr>
          <p:spPr>
            <a:xfrm>
              <a:off x="0" y="0"/>
              <a:ext cx="31209" cy="117605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528971" y="-38100"/>
              <a:ext cx="1901946" cy="1234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KDT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August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Open Sauce Light"/>
                </a:rPr>
                <a:t>2023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4339887" y="842092"/>
            <a:ext cx="2919413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880"/>
              </a:lnSpc>
            </a:pPr>
            <a:r>
              <a:rPr lang="en-US" sz="4200" spc="84">
                <a:solidFill>
                  <a:srgbClr val="FFFFFF"/>
                </a:solidFill>
                <a:latin typeface="210 네모진 Bold"/>
              </a:rPr>
              <a:t>//08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84171"/>
            <a:ext cx="3889718" cy="812540"/>
            <a:chOff x="0" y="0"/>
            <a:chExt cx="5186291" cy="1083386"/>
          </a:xfrm>
        </p:grpSpPr>
        <p:sp>
          <p:nvSpPr>
            <p:cNvPr id="3" name="AutoShape 3"/>
            <p:cNvSpPr/>
            <p:nvPr/>
          </p:nvSpPr>
          <p:spPr>
            <a:xfrm>
              <a:off x="0" y="17202"/>
              <a:ext cx="17947" cy="1066184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662670" y="-85725"/>
              <a:ext cx="4523621" cy="1032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538"/>
                </a:lnSpc>
              </a:pPr>
              <a:r>
                <a:rPr lang="en-US" sz="4670">
                  <a:solidFill>
                    <a:srgbClr val="FFFFFF"/>
                  </a:solidFill>
                  <a:latin typeface="210 네모진 Bold"/>
                </a:rPr>
                <a:t>Scripts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0066343" y="9139590"/>
            <a:ext cx="7192957" cy="2222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AutoShape 6"/>
          <p:cNvSpPr/>
          <p:nvPr/>
        </p:nvSpPr>
        <p:spPr>
          <a:xfrm>
            <a:off x="15180783" y="9043104"/>
            <a:ext cx="459929" cy="215196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7" name="AutoShape 7"/>
          <p:cNvSpPr/>
          <p:nvPr/>
        </p:nvSpPr>
        <p:spPr>
          <a:xfrm>
            <a:off x="2442018" y="1877060"/>
            <a:ext cx="4296715" cy="6890092"/>
          </a:xfrm>
          <a:prstGeom prst="rect">
            <a:avLst/>
          </a:prstGeom>
          <a:solidFill>
            <a:srgbClr val="323232"/>
          </a:solidFill>
        </p:spPr>
      </p:sp>
      <p:sp>
        <p:nvSpPr>
          <p:cNvPr id="8" name="Freeform 8"/>
          <p:cNvSpPr/>
          <p:nvPr/>
        </p:nvSpPr>
        <p:spPr>
          <a:xfrm>
            <a:off x="2672134" y="2095021"/>
            <a:ext cx="3900659" cy="6473752"/>
          </a:xfrm>
          <a:custGeom>
            <a:avLst/>
            <a:gdLst/>
            <a:ahLst/>
            <a:cxnLst/>
            <a:rect l="l" t="t" r="r" b="b"/>
            <a:pathLst>
              <a:path w="3900659" h="6473752">
                <a:moveTo>
                  <a:pt x="0" y="0"/>
                </a:moveTo>
                <a:lnTo>
                  <a:pt x="3900659" y="0"/>
                </a:lnTo>
                <a:lnTo>
                  <a:pt x="3900659" y="6473752"/>
                </a:lnTo>
                <a:lnTo>
                  <a:pt x="0" y="64737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934086" y="4801033"/>
            <a:ext cx="1377231" cy="696183"/>
          </a:xfrm>
          <a:custGeom>
            <a:avLst/>
            <a:gdLst/>
            <a:ahLst/>
            <a:cxnLst/>
            <a:rect l="l" t="t" r="r" b="b"/>
            <a:pathLst>
              <a:path w="1377231" h="696183">
                <a:moveTo>
                  <a:pt x="0" y="0"/>
                </a:moveTo>
                <a:lnTo>
                  <a:pt x="1377231" y="0"/>
                </a:lnTo>
                <a:lnTo>
                  <a:pt x="1377231" y="696182"/>
                </a:lnTo>
                <a:lnTo>
                  <a:pt x="0" y="6961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269683" y="2095021"/>
            <a:ext cx="5141065" cy="2024610"/>
          </a:xfrm>
          <a:custGeom>
            <a:avLst/>
            <a:gdLst/>
            <a:ahLst/>
            <a:cxnLst/>
            <a:rect l="l" t="t" r="r" b="b"/>
            <a:pathLst>
              <a:path w="5141065" h="2024610">
                <a:moveTo>
                  <a:pt x="0" y="0"/>
                </a:moveTo>
                <a:lnTo>
                  <a:pt x="5141065" y="0"/>
                </a:lnTo>
                <a:lnTo>
                  <a:pt x="5141065" y="2024611"/>
                </a:lnTo>
                <a:lnTo>
                  <a:pt x="0" y="20246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269683" y="4408333"/>
            <a:ext cx="5141065" cy="4160441"/>
          </a:xfrm>
          <a:custGeom>
            <a:avLst/>
            <a:gdLst/>
            <a:ahLst/>
            <a:cxnLst/>
            <a:rect l="l" t="t" r="r" b="b"/>
            <a:pathLst>
              <a:path w="5141065" h="4160441">
                <a:moveTo>
                  <a:pt x="0" y="0"/>
                </a:moveTo>
                <a:lnTo>
                  <a:pt x="5141065" y="0"/>
                </a:lnTo>
                <a:lnTo>
                  <a:pt x="5141065" y="4160440"/>
                </a:lnTo>
                <a:lnTo>
                  <a:pt x="0" y="41604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4339887" y="1155065"/>
            <a:ext cx="2919413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880"/>
              </a:lnSpc>
            </a:pPr>
            <a:r>
              <a:rPr lang="en-US" sz="4200" spc="84">
                <a:solidFill>
                  <a:srgbClr val="FFFFFF"/>
                </a:solidFill>
                <a:latin typeface="210 네모진 Bold"/>
              </a:rPr>
              <a:t>//09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450</Words>
  <Application>Microsoft Office PowerPoint</Application>
  <PresentationFormat>사용자 지정</PresentationFormat>
  <Paragraphs>125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4" baseType="lpstr">
      <vt:lpstr>210 네모진 Bold</vt:lpstr>
      <vt:lpstr>Open Sauce Bold</vt:lpstr>
      <vt:lpstr>Open Sauce</vt:lpstr>
      <vt:lpstr>Arial</vt:lpstr>
      <vt:lpstr>Open Sauce Light</vt:lpstr>
      <vt:lpstr>210 네모진 Light</vt:lpstr>
      <vt:lpstr>Calibri</vt:lpstr>
      <vt:lpstr>210 네모진</vt:lpstr>
      <vt:lpstr>Overpass Light</vt:lpstr>
      <vt:lpstr>Open Sauce Semi-Bold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Muted White Black and Beige Minimalist Elegant New Hire Onboarding Company Presentation</dc:title>
  <cp:lastModifiedBy>Windows 사용자</cp:lastModifiedBy>
  <cp:revision>2</cp:revision>
  <dcterms:created xsi:type="dcterms:W3CDTF">2006-08-16T00:00:00Z</dcterms:created>
  <dcterms:modified xsi:type="dcterms:W3CDTF">2023-08-29T03:43:18Z</dcterms:modified>
  <dc:identifier>DAFqXQpqxDU</dc:identifier>
</cp:coreProperties>
</file>

<file path=docProps/thumbnail.jpeg>
</file>